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203" autoAdjust="0"/>
  </p:normalViewPr>
  <p:slideViewPr>
    <p:cSldViewPr>
      <p:cViewPr varScale="1">
        <p:scale>
          <a:sx n="86" d="100"/>
          <a:sy n="86" d="100"/>
        </p:scale>
        <p:origin x="-109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143BE57-6DB0-4597-B4D3-42C9B6BDE97A}" type="datetimeFigureOut">
              <a:rPr lang="en-US" smtClean="0"/>
              <a:pPr/>
              <a:t>9/3/2020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143BE57-6DB0-4597-B4D3-42C9B6BDE97A}" type="datetimeFigureOut">
              <a:rPr lang="en-US" smtClean="0"/>
              <a:pPr/>
              <a:t>9/3/2020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43BE57-6DB0-4597-B4D3-42C9B6BDE97A}" type="datetimeFigureOut">
              <a:rPr lang="en-US" smtClean="0"/>
              <a:pPr/>
              <a:t>9/3/2020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143BE57-6DB0-4597-B4D3-42C9B6BDE97A}" type="datetimeFigureOut">
              <a:rPr lang="en-US" smtClean="0"/>
              <a:pPr/>
              <a:t>9/3/2020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143BE57-6DB0-4597-B4D3-42C9B6BDE97A}" type="datetimeFigureOut">
              <a:rPr lang="en-US" smtClean="0"/>
              <a:pPr/>
              <a:t>9/3/2020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143BE57-6DB0-4597-B4D3-42C9B6BDE97A}" type="datetimeFigureOut">
              <a:rPr lang="en-US" smtClean="0"/>
              <a:pPr/>
              <a:t>9/3/2020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43BE57-6DB0-4597-B4D3-42C9B6BDE97A}" type="datetimeFigureOut">
              <a:rPr lang="en-US" smtClean="0"/>
              <a:pPr/>
              <a:t>9/3/2020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43BE57-6DB0-4597-B4D3-42C9B6BDE97A}" type="datetimeFigureOut">
              <a:rPr lang="en-US" smtClean="0"/>
              <a:pPr/>
              <a:t>9/3/2020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43BE57-6DB0-4597-B4D3-42C9B6BDE97A}" type="datetimeFigureOut">
              <a:rPr lang="en-US" smtClean="0"/>
              <a:pPr/>
              <a:t>9/3/2020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143BE57-6DB0-4597-B4D3-42C9B6BDE97A}" type="datetimeFigureOut">
              <a:rPr lang="en-US" smtClean="0"/>
              <a:pPr/>
              <a:t>9/3/2020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143BE57-6DB0-4597-B4D3-42C9B6BDE97A}" type="datetimeFigureOut">
              <a:rPr lang="en-US" smtClean="0"/>
              <a:pPr/>
              <a:t>9/3/2020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B23472C-31EA-43EA-85F0-D4BB13FFF58F}"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43BE57-6DB0-4597-B4D3-42C9B6BDE97A}" type="datetimeFigureOut">
              <a:rPr lang="en-US" smtClean="0"/>
              <a:pPr/>
              <a:t>9/3/2020</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3472C-31EA-43EA-85F0-D4BB13FFF58F}"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571480"/>
            <a:ext cx="756938" cy="369332"/>
          </a:xfrm>
          <a:prstGeom prst="rect">
            <a:avLst/>
          </a:prstGeom>
          <a:noFill/>
        </p:spPr>
        <p:txBody>
          <a:bodyPr wrap="none" rtlCol="0">
            <a:spAutoFit/>
          </a:bodyPr>
          <a:lstStyle/>
          <a:p>
            <a:r>
              <a:rPr lang="hi-IN" sz="1400" dirty="0" smtClean="0"/>
              <a:t>प्रश्न 1</a:t>
            </a:r>
            <a:r>
              <a:rPr lang="hi-IN" dirty="0" smtClean="0"/>
              <a:t>:</a:t>
            </a:r>
            <a:endParaRPr lang="en-IN" dirty="0"/>
          </a:p>
        </p:txBody>
      </p:sp>
      <p:sp>
        <p:nvSpPr>
          <p:cNvPr id="3" name="TextBox 2"/>
          <p:cNvSpPr txBox="1"/>
          <p:nvPr/>
        </p:nvSpPr>
        <p:spPr>
          <a:xfrm>
            <a:off x="642910" y="1285860"/>
            <a:ext cx="8001055" cy="1661993"/>
          </a:xfrm>
          <a:prstGeom prst="rect">
            <a:avLst/>
          </a:prstGeom>
          <a:noFill/>
        </p:spPr>
        <p:txBody>
          <a:bodyPr wrap="square" rtlCol="0">
            <a:spAutoFit/>
          </a:bodyPr>
          <a:lstStyle/>
          <a:p>
            <a:pPr algn="just"/>
            <a:r>
              <a:rPr lang="hi-IN" sz="1400" b="1" dirty="0" smtClean="0"/>
              <a:t>मैं कैपिटल मार्केट सेगमेंट में एक टीसीएम हूं और एफएंडओ सेगमेंट में टीएम, तो मुझे कितने "क्लाइंट सिक्योरिटीज मार्जिन प्लान अकाउंट" अकाउंट बनाए रखने चाहिए?</a:t>
            </a:r>
            <a:endParaRPr lang="en-US" sz="1400" b="1" dirty="0" smtClean="0"/>
          </a:p>
          <a:p>
            <a:pPr algn="just"/>
            <a:endParaRPr lang="en-US" sz="1400" dirty="0" smtClean="0"/>
          </a:p>
          <a:p>
            <a:pPr algn="just"/>
            <a:r>
              <a:rPr lang="hi-IN" sz="1400" b="1" dirty="0" smtClean="0"/>
              <a:t>मैं एक एक्सचेंज के साथ एक टीएम एससीएम और दूसरे एक्सचेंज के लिए केवल एक टीएम हूं। मुझे कितने "ग्राहक प्रतिभूति मार्जिन प्रति खाता" बनाए रखना चाहिए?</a:t>
            </a:r>
            <a:endParaRPr lang="en-US" sz="1400" b="1" dirty="0" smtClean="0"/>
          </a:p>
          <a:p>
            <a:pPr algn="just"/>
            <a:endParaRPr lang="en-US" sz="1400" dirty="0" smtClean="0"/>
          </a:p>
          <a:p>
            <a:pPr algn="just"/>
            <a:endParaRPr lang="en-IN" dirty="0"/>
          </a:p>
        </p:txBody>
      </p:sp>
      <p:sp>
        <p:nvSpPr>
          <p:cNvPr id="4" name="Rectangle 3"/>
          <p:cNvSpPr/>
          <p:nvPr/>
        </p:nvSpPr>
        <p:spPr>
          <a:xfrm>
            <a:off x="714348" y="2714620"/>
            <a:ext cx="5857900" cy="338554"/>
          </a:xfrm>
          <a:prstGeom prst="rect">
            <a:avLst/>
          </a:prstGeom>
        </p:spPr>
        <p:txBody>
          <a:bodyPr wrap="square">
            <a:spAutoFit/>
          </a:bodyPr>
          <a:lstStyle/>
          <a:p>
            <a:r>
              <a:rPr lang="hi-IN" sz="1600" dirty="0" smtClean="0"/>
              <a:t>उत्तर - </a:t>
            </a:r>
            <a:r>
              <a:rPr lang="hi-IN" sz="1600" b="1" dirty="0" smtClean="0">
                <a:solidFill>
                  <a:srgbClr val="FF0000"/>
                </a:solidFill>
              </a:rPr>
              <a:t>केवल एक खाता खोला जाना आवश्यक है</a:t>
            </a:r>
            <a:endParaRPr lang="en-IN" sz="1600" b="1" dirty="0">
              <a:solidFill>
                <a:srgbClr val="FF0000"/>
              </a:solidFill>
            </a:endParaRPr>
          </a:p>
        </p:txBody>
      </p:sp>
      <p:sp>
        <p:nvSpPr>
          <p:cNvPr id="5" name="TextBox 4"/>
          <p:cNvSpPr txBox="1"/>
          <p:nvPr/>
        </p:nvSpPr>
        <p:spPr>
          <a:xfrm>
            <a:off x="571472" y="3214686"/>
            <a:ext cx="8143931" cy="1661993"/>
          </a:xfrm>
          <a:prstGeom prst="rect">
            <a:avLst/>
          </a:prstGeom>
          <a:noFill/>
        </p:spPr>
        <p:txBody>
          <a:bodyPr wrap="square" rtlCol="0">
            <a:spAutoFit/>
          </a:bodyPr>
          <a:lstStyle/>
          <a:p>
            <a:r>
              <a:rPr lang="hi-IN" sz="1600" b="1" dirty="0" smtClean="0"/>
              <a:t>यदि मेरे पास एक खाता है, तो क्या मैं सीएम (एक टीएम के रूप में) के साथ गिरवी रखे हुए शेयरों को जारी कर सकता हूं और इसे दूसरे एक्सचेंज (बतौर सीएम) या इसके विपरीत दे सकता हूं?</a:t>
            </a:r>
          </a:p>
          <a:p>
            <a:r>
              <a:rPr lang="hi-IN" sz="1600" b="1" dirty="0" smtClean="0"/>
              <a:t>उत्तर – </a:t>
            </a:r>
            <a:r>
              <a:rPr lang="hi-IN" sz="1600" b="1" dirty="0" smtClean="0">
                <a:solidFill>
                  <a:srgbClr val="FF0000"/>
                </a:solidFill>
              </a:rPr>
              <a:t>हां</a:t>
            </a:r>
            <a:endParaRPr lang="en-US" sz="1600" b="1" dirty="0" smtClean="0">
              <a:solidFill>
                <a:srgbClr val="FF0000"/>
              </a:solidFill>
            </a:endParaRPr>
          </a:p>
          <a:p>
            <a:endParaRPr lang="en-US" dirty="0">
              <a:solidFill>
                <a:srgbClr val="FF0000"/>
              </a:solidFill>
            </a:endParaRPr>
          </a:p>
          <a:p>
            <a:endParaRPr lang="en-IN" dirty="0">
              <a:solidFill>
                <a:srgbClr val="FF0000"/>
              </a:solidFill>
            </a:endParaRPr>
          </a:p>
        </p:txBody>
      </p:sp>
      <p:sp>
        <p:nvSpPr>
          <p:cNvPr id="6" name="TextBox 5"/>
          <p:cNvSpPr txBox="1"/>
          <p:nvPr/>
        </p:nvSpPr>
        <p:spPr>
          <a:xfrm>
            <a:off x="500034" y="4572008"/>
            <a:ext cx="8143932" cy="646331"/>
          </a:xfrm>
          <a:prstGeom prst="rect">
            <a:avLst/>
          </a:prstGeom>
          <a:noFill/>
        </p:spPr>
        <p:txBody>
          <a:bodyPr wrap="square" rtlCol="0">
            <a:spAutoFit/>
          </a:bodyPr>
          <a:lstStyle/>
          <a:p>
            <a:r>
              <a:rPr lang="hi-IN" dirty="0" smtClean="0"/>
              <a:t>कई खातों के मामले में, मैं एक एक्सचेंज से दूसरे एक्सचेंज में प्रतिभूतियों को कैसे स्थानांतरित करूं?</a:t>
            </a:r>
            <a:endParaRPr lang="en-IN" dirty="0"/>
          </a:p>
        </p:txBody>
      </p:sp>
      <p:sp>
        <p:nvSpPr>
          <p:cNvPr id="7" name="TextBox 6"/>
          <p:cNvSpPr txBox="1"/>
          <p:nvPr/>
        </p:nvSpPr>
        <p:spPr>
          <a:xfrm>
            <a:off x="500034" y="5357826"/>
            <a:ext cx="7858180" cy="584775"/>
          </a:xfrm>
          <a:prstGeom prst="rect">
            <a:avLst/>
          </a:prstGeom>
          <a:noFill/>
        </p:spPr>
        <p:txBody>
          <a:bodyPr wrap="square" rtlCol="0">
            <a:spAutoFit/>
          </a:bodyPr>
          <a:lstStyle/>
          <a:p>
            <a:pPr algn="just"/>
            <a:r>
              <a:rPr lang="hi-IN" sz="1600" i="1" dirty="0" smtClean="0">
                <a:solidFill>
                  <a:srgbClr val="FF0000"/>
                </a:solidFill>
              </a:rPr>
              <a:t>उत्तर - वर्तमान में प्रतिज्ञा निगम और एक्सचेंज के पक्ष में जहां यह प्रतिज्ञा की गई है, उसे जारी करके और फिर से प्रतिज्ञा करके</a:t>
            </a:r>
            <a:endParaRPr lang="en-US" sz="1600" i="1"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357166"/>
            <a:ext cx="837089" cy="369332"/>
          </a:xfrm>
          <a:prstGeom prst="rect">
            <a:avLst/>
          </a:prstGeom>
          <a:noFill/>
        </p:spPr>
        <p:txBody>
          <a:bodyPr wrap="none" rtlCol="0">
            <a:spAutoFit/>
          </a:bodyPr>
          <a:lstStyle/>
          <a:p>
            <a:r>
              <a:rPr lang="hi-IN" dirty="0" smtClean="0"/>
              <a:t>प्रश्न 2</a:t>
            </a:r>
            <a:endParaRPr lang="en-IN" dirty="0"/>
          </a:p>
        </p:txBody>
      </p:sp>
      <p:sp>
        <p:nvSpPr>
          <p:cNvPr id="3" name="TextBox 2"/>
          <p:cNvSpPr txBox="1"/>
          <p:nvPr/>
        </p:nvSpPr>
        <p:spPr>
          <a:xfrm>
            <a:off x="357158" y="1071546"/>
            <a:ext cx="8286808" cy="1477328"/>
          </a:xfrm>
          <a:prstGeom prst="rect">
            <a:avLst/>
          </a:prstGeom>
          <a:noFill/>
        </p:spPr>
        <p:txBody>
          <a:bodyPr wrap="square" rtlCol="0">
            <a:spAutoFit/>
          </a:bodyPr>
          <a:lstStyle/>
          <a:p>
            <a:r>
              <a:rPr lang="hi-IN" dirty="0" smtClean="0"/>
              <a:t>मैं अन्य टीएम के लिए भी टीएम सीएम क्लीयर हूं। मुझे कितने "ग्राहक प्रतिभूति मार्जिन प्रति खाता" बनाए रखना चाहिए?</a:t>
            </a:r>
            <a:endParaRPr lang="en-US" dirty="0" smtClean="0"/>
          </a:p>
          <a:p>
            <a:endParaRPr lang="hi-IN" dirty="0" smtClean="0"/>
          </a:p>
          <a:p>
            <a:r>
              <a:rPr lang="hi-IN" dirty="0" smtClean="0"/>
              <a:t>क्या मेरे सभी ग्राहकों और सभी टीएम की प्रतिभूतियां जिनके लिए मैं स्पष्ट हूं उन्हें प्रतिज्ञा के रूप में बनाए रखा जा सकता है और एक खाते में प्रतिपूर्ति कर सकते हैं?</a:t>
            </a:r>
            <a:endParaRPr lang="en-IN" dirty="0"/>
          </a:p>
        </p:txBody>
      </p:sp>
      <p:sp>
        <p:nvSpPr>
          <p:cNvPr id="4" name="TextBox 3"/>
          <p:cNvSpPr txBox="1"/>
          <p:nvPr/>
        </p:nvSpPr>
        <p:spPr>
          <a:xfrm>
            <a:off x="500034" y="3071810"/>
            <a:ext cx="7858180" cy="923330"/>
          </a:xfrm>
          <a:prstGeom prst="rect">
            <a:avLst/>
          </a:prstGeom>
          <a:noFill/>
        </p:spPr>
        <p:txBody>
          <a:bodyPr wrap="square" rtlCol="0">
            <a:spAutoFit/>
          </a:bodyPr>
          <a:lstStyle/>
          <a:p>
            <a:r>
              <a:rPr lang="hi-IN" dirty="0" smtClean="0">
                <a:solidFill>
                  <a:srgbClr val="FF0000"/>
                </a:solidFill>
              </a:rPr>
              <a:t>उत्तर:</a:t>
            </a:r>
          </a:p>
          <a:p>
            <a:r>
              <a:rPr lang="hi-IN" dirty="0" smtClean="0">
                <a:solidFill>
                  <a:srgbClr val="FF0000"/>
                </a:solidFill>
              </a:rPr>
              <a:t>हां </a:t>
            </a:r>
            <a:r>
              <a:rPr lang="hi-IN" dirty="0" smtClean="0"/>
              <a:t>- </a:t>
            </a:r>
            <a:r>
              <a:rPr lang="hi-IN" dirty="0" smtClean="0">
                <a:solidFill>
                  <a:srgbClr val="FF0000"/>
                </a:solidFill>
              </a:rPr>
              <a:t>सभी ग्राहकों और सभी टीएम की प्रतिभूतियां जिनके लिए आप स्पष्ट हैं, उन्हें एक खाते में प्रतिज्ञा और फिर से प्रतिज्ञा के रूप में रखा जा सकता है</a:t>
            </a:r>
            <a:endParaRPr lang="en-IN"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357166"/>
            <a:ext cx="837089" cy="369332"/>
          </a:xfrm>
          <a:prstGeom prst="rect">
            <a:avLst/>
          </a:prstGeom>
          <a:noFill/>
        </p:spPr>
        <p:txBody>
          <a:bodyPr wrap="none" rtlCol="0">
            <a:spAutoFit/>
          </a:bodyPr>
          <a:lstStyle/>
          <a:p>
            <a:r>
              <a:rPr lang="hi-IN" dirty="0" smtClean="0"/>
              <a:t>प्रश्न 3</a:t>
            </a:r>
            <a:endParaRPr lang="en-IN" dirty="0"/>
          </a:p>
        </p:txBody>
      </p:sp>
      <p:sp>
        <p:nvSpPr>
          <p:cNvPr id="3" name="TextBox 2"/>
          <p:cNvSpPr txBox="1"/>
          <p:nvPr/>
        </p:nvSpPr>
        <p:spPr>
          <a:xfrm>
            <a:off x="357158" y="928670"/>
            <a:ext cx="8215370" cy="646331"/>
          </a:xfrm>
          <a:prstGeom prst="rect">
            <a:avLst/>
          </a:prstGeom>
          <a:noFill/>
        </p:spPr>
        <p:txBody>
          <a:bodyPr wrap="square" rtlCol="0">
            <a:spAutoFit/>
          </a:bodyPr>
          <a:lstStyle/>
          <a:p>
            <a:r>
              <a:rPr lang="hi-IN" dirty="0" smtClean="0"/>
              <a:t>मैं एक </a:t>
            </a:r>
            <a:r>
              <a:rPr lang="en-IN" dirty="0" smtClean="0"/>
              <a:t>SCM </a:t>
            </a:r>
            <a:r>
              <a:rPr lang="hi-IN" dirty="0" smtClean="0"/>
              <a:t>मालिकाना व्यापार कर रहा हूँ। मैंने वर्तमान में एनसीएल के साथ अपने स्वयं के शेयर गिरवी रखे हैं।</a:t>
            </a:r>
            <a:endParaRPr lang="en-IN" dirty="0"/>
          </a:p>
        </p:txBody>
      </p:sp>
      <p:sp>
        <p:nvSpPr>
          <p:cNvPr id="4" name="TextBox 3"/>
          <p:cNvSpPr txBox="1"/>
          <p:nvPr/>
        </p:nvSpPr>
        <p:spPr>
          <a:xfrm>
            <a:off x="357158" y="2000240"/>
            <a:ext cx="8072493" cy="1754326"/>
          </a:xfrm>
          <a:prstGeom prst="rect">
            <a:avLst/>
          </a:prstGeom>
          <a:noFill/>
        </p:spPr>
        <p:txBody>
          <a:bodyPr wrap="square" rtlCol="0">
            <a:spAutoFit/>
          </a:bodyPr>
          <a:lstStyle/>
          <a:p>
            <a:r>
              <a:rPr lang="hi-IN" dirty="0" smtClean="0"/>
              <a:t>मैं एनसीएल के पक्ष में अपने स्वामित्व वाले शेयरों को कैसे गिरवी रखूं? यह प्रश्न प्रतिज्ञा के लिए उपयोग किए जाने वाले खाते के नामकरण के रूप में उठाया गया है "ग्राहक प्रतिभूति मार्जिन प्रति खाता"। क्या मैं उसी "क्लाइंट सिक्योरिटीज मार्जिन प्लान अकाउंट" के माध्यम से अपने मालिकाना शेयरों की प्रतिज्ञा कर सकता हूं या क्या मुझे एक और खाता खोलना होगा, जिसमें "स्वयं प्रतिभूति मार्जिन प्लान खाता" जैसा नाम हो सकता है</a:t>
            </a:r>
            <a:endParaRPr lang="en-IN" dirty="0"/>
          </a:p>
        </p:txBody>
      </p:sp>
      <p:sp>
        <p:nvSpPr>
          <p:cNvPr id="5" name="TextBox 4"/>
          <p:cNvSpPr txBox="1"/>
          <p:nvPr/>
        </p:nvSpPr>
        <p:spPr>
          <a:xfrm>
            <a:off x="571472" y="4214818"/>
            <a:ext cx="8319906" cy="369332"/>
          </a:xfrm>
          <a:prstGeom prst="rect">
            <a:avLst/>
          </a:prstGeom>
          <a:noFill/>
        </p:spPr>
        <p:txBody>
          <a:bodyPr wrap="none" rtlCol="0">
            <a:spAutoFit/>
          </a:bodyPr>
          <a:lstStyle/>
          <a:p>
            <a:pPr algn="just"/>
            <a:r>
              <a:rPr lang="hi-IN" i="1" dirty="0" smtClean="0">
                <a:solidFill>
                  <a:srgbClr val="FF0000"/>
                </a:solidFill>
              </a:rPr>
              <a:t>उत्तर - आप सीधे एनसीएल के साथ अपने मालिकाना शेयरों को गिरवी रख सकते हैं।</a:t>
            </a:r>
            <a:r>
              <a:rPr lang="en-IN" i="1" dirty="0" smtClean="0">
                <a:solidFill>
                  <a:srgbClr val="FF0000"/>
                </a:solidFill>
              </a:rPr>
              <a:t>.</a:t>
            </a:r>
            <a:endParaRPr lang="en-US" i="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642918"/>
            <a:ext cx="837089" cy="369332"/>
          </a:xfrm>
          <a:prstGeom prst="rect">
            <a:avLst/>
          </a:prstGeom>
          <a:noFill/>
        </p:spPr>
        <p:txBody>
          <a:bodyPr wrap="none" rtlCol="0">
            <a:spAutoFit/>
          </a:bodyPr>
          <a:lstStyle/>
          <a:p>
            <a:r>
              <a:rPr lang="hi-IN" dirty="0" smtClean="0"/>
              <a:t>प्रश्न 4</a:t>
            </a:r>
            <a:endParaRPr lang="en-IN" dirty="0"/>
          </a:p>
        </p:txBody>
      </p:sp>
      <p:sp>
        <p:nvSpPr>
          <p:cNvPr id="3" name="TextBox 2"/>
          <p:cNvSpPr txBox="1"/>
          <p:nvPr/>
        </p:nvSpPr>
        <p:spPr>
          <a:xfrm>
            <a:off x="642910" y="1214422"/>
            <a:ext cx="8143932" cy="1200329"/>
          </a:xfrm>
          <a:prstGeom prst="rect">
            <a:avLst/>
          </a:prstGeom>
          <a:noFill/>
        </p:spPr>
        <p:txBody>
          <a:bodyPr wrap="square" rtlCol="0">
            <a:spAutoFit/>
          </a:bodyPr>
          <a:lstStyle/>
          <a:p>
            <a:r>
              <a:rPr lang="hi-IN" dirty="0" smtClean="0"/>
              <a:t>क्लाइंट द्वारा दिया गया मौजूदा पीओए मार्जिन / पे-इन दायित्वों के लिए मेरे बीओ खातों से ग्राहकों के बीओ खाते से प्रतिभूतियों को स्थानांतरित करने के लिए मुझ पर एक अधिकार देता है। क्या प्रतिभूतियों की प्रतिज्ञा / पुन: गिरवी रखने के लिए मुझ पर सर्वोत्तम शक्तियों के परिशिष्ट के अनुसार एक ही पीओए बढ़ाया जा सकता है?</a:t>
            </a:r>
            <a:endParaRPr lang="en-IN" dirty="0"/>
          </a:p>
        </p:txBody>
      </p:sp>
      <p:sp>
        <p:nvSpPr>
          <p:cNvPr id="4" name="TextBox 3"/>
          <p:cNvSpPr txBox="1"/>
          <p:nvPr/>
        </p:nvSpPr>
        <p:spPr>
          <a:xfrm>
            <a:off x="785786" y="2928934"/>
            <a:ext cx="7929618" cy="1200329"/>
          </a:xfrm>
          <a:prstGeom prst="rect">
            <a:avLst/>
          </a:prstGeom>
          <a:noFill/>
        </p:spPr>
        <p:txBody>
          <a:bodyPr wrap="square" rtlCol="0">
            <a:spAutoFit/>
          </a:bodyPr>
          <a:lstStyle/>
          <a:p>
            <a:r>
              <a:rPr lang="hi-IN" dirty="0" smtClean="0">
                <a:solidFill>
                  <a:srgbClr val="FF0000"/>
                </a:solidFill>
              </a:rPr>
              <a:t>उत्तर:</a:t>
            </a:r>
          </a:p>
          <a:p>
            <a:r>
              <a:rPr lang="hi-IN" dirty="0" smtClean="0">
                <a:solidFill>
                  <a:srgbClr val="FF0000"/>
                </a:solidFill>
              </a:rPr>
              <a:t>हाँ। ग्राहकों के लिए परिशिष्ट 'मार्जिन के लिए शेयरों के हस्तांतरण' और ग्राहक संपार्श्विक खाते में शेयरों के 'हस्तांतरण' और मार्जिन उद्देश्य के लिए प्रतिभूतियों के 'प्रतिज्ञा / फिर से प्रतिज्ञा सहित' को भेजा जा सकता है।</a:t>
            </a:r>
            <a:endParaRPr lang="en-IN"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571480"/>
            <a:ext cx="837089" cy="369332"/>
          </a:xfrm>
          <a:prstGeom prst="rect">
            <a:avLst/>
          </a:prstGeom>
          <a:noFill/>
        </p:spPr>
        <p:txBody>
          <a:bodyPr wrap="none" rtlCol="0">
            <a:spAutoFit/>
          </a:bodyPr>
          <a:lstStyle/>
          <a:p>
            <a:r>
              <a:rPr lang="hi-IN" dirty="0" smtClean="0"/>
              <a:t>प्रश्न 5</a:t>
            </a:r>
            <a:endParaRPr lang="en-IN" dirty="0"/>
          </a:p>
        </p:txBody>
      </p:sp>
      <p:sp>
        <p:nvSpPr>
          <p:cNvPr id="3" name="TextBox 2"/>
          <p:cNvSpPr txBox="1"/>
          <p:nvPr/>
        </p:nvSpPr>
        <p:spPr>
          <a:xfrm>
            <a:off x="642910" y="1214422"/>
            <a:ext cx="7929618" cy="1477328"/>
          </a:xfrm>
          <a:prstGeom prst="rect">
            <a:avLst/>
          </a:prstGeom>
          <a:noFill/>
        </p:spPr>
        <p:txBody>
          <a:bodyPr wrap="square" rtlCol="0">
            <a:spAutoFit/>
          </a:bodyPr>
          <a:lstStyle/>
          <a:p>
            <a:r>
              <a:rPr lang="hi-IN" dirty="0" smtClean="0"/>
              <a:t>जब ग्राहक के पास ईमेल आईडी और मोबाइल नंबर नहीं है, तो प्रतिज्ञा / पुनः प्रतिज्ञा का पुष्टिकरण तंत्र कैसे काम करता है?</a:t>
            </a:r>
            <a:endParaRPr lang="en-US" dirty="0" smtClean="0"/>
          </a:p>
          <a:p>
            <a:endParaRPr lang="hi-IN" dirty="0" smtClean="0"/>
          </a:p>
          <a:p>
            <a:r>
              <a:rPr lang="hi-IN" dirty="0" smtClean="0"/>
              <a:t>यह एक पूरी तरह से भौतिक तंत्र है जहां इस तरह के हस्तांतरण के लिए प्रतिज्ञा अनुरोध प्रपत्र पर भरोसा किया जा सकता है?</a:t>
            </a:r>
            <a:endParaRPr lang="en-IN" dirty="0"/>
          </a:p>
        </p:txBody>
      </p:sp>
      <p:sp>
        <p:nvSpPr>
          <p:cNvPr id="4" name="TextBox 3"/>
          <p:cNvSpPr txBox="1"/>
          <p:nvPr/>
        </p:nvSpPr>
        <p:spPr>
          <a:xfrm>
            <a:off x="785786" y="3571876"/>
            <a:ext cx="4267515" cy="646331"/>
          </a:xfrm>
          <a:prstGeom prst="rect">
            <a:avLst/>
          </a:prstGeom>
          <a:noFill/>
        </p:spPr>
        <p:txBody>
          <a:bodyPr wrap="none" rtlCol="0">
            <a:spAutoFit/>
          </a:bodyPr>
          <a:lstStyle/>
          <a:p>
            <a:r>
              <a:rPr lang="hi-IN" dirty="0" smtClean="0"/>
              <a:t>उत्तर:</a:t>
            </a:r>
          </a:p>
          <a:p>
            <a:r>
              <a:rPr lang="hi-IN" dirty="0" smtClean="0">
                <a:solidFill>
                  <a:srgbClr val="FF0000"/>
                </a:solidFill>
              </a:rPr>
              <a:t>ईमेल आईडी और मोबाइल नंबर अनिवार्य है</a:t>
            </a:r>
            <a:endParaRPr lang="en-IN"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928670"/>
            <a:ext cx="837089" cy="369332"/>
          </a:xfrm>
          <a:prstGeom prst="rect">
            <a:avLst/>
          </a:prstGeom>
          <a:noFill/>
        </p:spPr>
        <p:txBody>
          <a:bodyPr wrap="none" rtlCol="0">
            <a:spAutoFit/>
          </a:bodyPr>
          <a:lstStyle/>
          <a:p>
            <a:r>
              <a:rPr lang="hi-IN" dirty="0" smtClean="0"/>
              <a:t>प्रश्न 6</a:t>
            </a:r>
            <a:endParaRPr lang="en-IN" dirty="0"/>
          </a:p>
        </p:txBody>
      </p:sp>
      <p:sp>
        <p:nvSpPr>
          <p:cNvPr id="3" name="TextBox 2"/>
          <p:cNvSpPr txBox="1"/>
          <p:nvPr/>
        </p:nvSpPr>
        <p:spPr>
          <a:xfrm>
            <a:off x="714348" y="1643050"/>
            <a:ext cx="7429552" cy="646331"/>
          </a:xfrm>
          <a:prstGeom prst="rect">
            <a:avLst/>
          </a:prstGeom>
          <a:noFill/>
        </p:spPr>
        <p:txBody>
          <a:bodyPr wrap="square" rtlCol="0">
            <a:spAutoFit/>
          </a:bodyPr>
          <a:lstStyle/>
          <a:p>
            <a:r>
              <a:rPr lang="hi-IN" dirty="0" smtClean="0"/>
              <a:t>सीएम के प्रदर्शन को जारी करने में सक्षम करने के लिए सीसी ग्राहक के स्तर पर मार्जिन आवश्यकता को दिन के दौरान कितनी बार आवंटित करेगा?</a:t>
            </a:r>
            <a:endParaRPr lang="en-IN" dirty="0"/>
          </a:p>
        </p:txBody>
      </p:sp>
      <p:sp>
        <p:nvSpPr>
          <p:cNvPr id="4" name="TextBox 3"/>
          <p:cNvSpPr txBox="1"/>
          <p:nvPr/>
        </p:nvSpPr>
        <p:spPr>
          <a:xfrm>
            <a:off x="785786" y="3071810"/>
            <a:ext cx="7358114" cy="646331"/>
          </a:xfrm>
          <a:prstGeom prst="rect">
            <a:avLst/>
          </a:prstGeom>
          <a:noFill/>
        </p:spPr>
        <p:txBody>
          <a:bodyPr wrap="square" rtlCol="0">
            <a:spAutoFit/>
          </a:bodyPr>
          <a:lstStyle/>
          <a:p>
            <a:r>
              <a:rPr lang="hi-IN" dirty="0" smtClean="0">
                <a:solidFill>
                  <a:srgbClr val="FF0000"/>
                </a:solidFill>
              </a:rPr>
              <a:t>जैसा कि एनएसई के अधिकारी ने कहा कि सेमिनार के दौरान, यह लगभग वास्तविक समय होगा, जिसमें लगभग एक मिनट का समय होगा</a:t>
            </a:r>
            <a:endParaRPr lang="en-IN"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857232"/>
            <a:ext cx="837089" cy="369332"/>
          </a:xfrm>
          <a:prstGeom prst="rect">
            <a:avLst/>
          </a:prstGeom>
          <a:noFill/>
        </p:spPr>
        <p:txBody>
          <a:bodyPr wrap="square" rtlCol="0">
            <a:spAutoFit/>
          </a:bodyPr>
          <a:lstStyle/>
          <a:p>
            <a:r>
              <a:rPr lang="hi-IN" dirty="0" smtClean="0"/>
              <a:t>प्रश्न 7</a:t>
            </a:r>
            <a:endParaRPr lang="en-IN" dirty="0"/>
          </a:p>
        </p:txBody>
      </p:sp>
      <p:sp>
        <p:nvSpPr>
          <p:cNvPr id="3" name="TextBox 2"/>
          <p:cNvSpPr txBox="1"/>
          <p:nvPr/>
        </p:nvSpPr>
        <p:spPr>
          <a:xfrm>
            <a:off x="785786" y="1643050"/>
            <a:ext cx="7786742" cy="1754326"/>
          </a:xfrm>
          <a:prstGeom prst="rect">
            <a:avLst/>
          </a:prstGeom>
          <a:noFill/>
        </p:spPr>
        <p:txBody>
          <a:bodyPr wrap="square" rtlCol="0">
            <a:spAutoFit/>
          </a:bodyPr>
          <a:lstStyle/>
          <a:p>
            <a:r>
              <a:rPr lang="hi-IN" dirty="0" smtClean="0"/>
              <a:t>मैं एक टीएम हूं और कोई भी मालिकाना कारोबार नहीं करता हूं, लेकिन मेरे पास खुद के शेयर हैं जिन्हें मैं सीएम के साथ गिरवी रखना चाहता हूं।</a:t>
            </a:r>
            <a:endParaRPr lang="en-US" dirty="0" smtClean="0"/>
          </a:p>
          <a:p>
            <a:endParaRPr lang="hi-IN" dirty="0" smtClean="0"/>
          </a:p>
          <a:p>
            <a:r>
              <a:rPr lang="hi-IN" dirty="0" smtClean="0"/>
              <a:t>क्या मैं इन शेयरों को सीधे अपने सीएम के पास गिरवी रख सकता हूं या मुझे इसे अपने "क्लाइंट सिक्योरिटीज मार्जिन प्लेज अकाउंट" में गिरवी रखकर फिर से गिरवी रखना होगा?</a:t>
            </a:r>
            <a:endParaRPr lang="en-IN" dirty="0"/>
          </a:p>
        </p:txBody>
      </p:sp>
      <p:sp>
        <p:nvSpPr>
          <p:cNvPr id="4" name="TextBox 3"/>
          <p:cNvSpPr txBox="1"/>
          <p:nvPr/>
        </p:nvSpPr>
        <p:spPr>
          <a:xfrm>
            <a:off x="714348" y="3929066"/>
            <a:ext cx="8265404" cy="1477328"/>
          </a:xfrm>
          <a:prstGeom prst="rect">
            <a:avLst/>
          </a:prstGeom>
          <a:noFill/>
        </p:spPr>
        <p:txBody>
          <a:bodyPr wrap="none" rtlCol="0">
            <a:spAutoFit/>
          </a:bodyPr>
          <a:lstStyle/>
          <a:p>
            <a:r>
              <a:rPr lang="hi-IN" dirty="0" smtClean="0">
                <a:solidFill>
                  <a:srgbClr val="FF0000"/>
                </a:solidFill>
              </a:rPr>
              <a:t>शेयरों को सीधे सीएम के पास गिरवी रखा जा सकता है</a:t>
            </a:r>
          </a:p>
          <a:p>
            <a:endParaRPr lang="hi-IN" dirty="0" smtClean="0">
              <a:solidFill>
                <a:srgbClr val="FF0000"/>
              </a:solidFill>
            </a:endParaRPr>
          </a:p>
          <a:p>
            <a:r>
              <a:rPr lang="hi-IN" dirty="0" smtClean="0">
                <a:solidFill>
                  <a:srgbClr val="FF0000"/>
                </a:solidFill>
              </a:rPr>
              <a:t>ये शेयर मेरी कार्यशील पूंजी की आवश्यकता को कैसे पूरा कर सकते हैं?</a:t>
            </a:r>
          </a:p>
          <a:p>
            <a:endParaRPr lang="hi-IN" dirty="0" smtClean="0">
              <a:solidFill>
                <a:srgbClr val="FF0000"/>
              </a:solidFill>
            </a:endParaRPr>
          </a:p>
          <a:p>
            <a:r>
              <a:rPr lang="hi-IN" dirty="0" smtClean="0">
                <a:solidFill>
                  <a:srgbClr val="FF0000"/>
                </a:solidFill>
              </a:rPr>
              <a:t>आपके शेयरों का कुल मूल्य </a:t>
            </a:r>
            <a:r>
              <a:rPr lang="en-IN" dirty="0" smtClean="0">
                <a:solidFill>
                  <a:srgbClr val="FF0000"/>
                </a:solidFill>
              </a:rPr>
              <a:t>TM </a:t>
            </a:r>
            <a:r>
              <a:rPr lang="hi-IN" dirty="0" smtClean="0">
                <a:solidFill>
                  <a:srgbClr val="FF0000"/>
                </a:solidFill>
              </a:rPr>
              <a:t>के रूप में आपके समग्र प्रदर्शन के लिए माना जाएगा।</a:t>
            </a:r>
            <a:endParaRPr lang="en-IN"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785794"/>
            <a:ext cx="1653017" cy="369332"/>
          </a:xfrm>
          <a:prstGeom prst="rect">
            <a:avLst/>
          </a:prstGeom>
          <a:noFill/>
        </p:spPr>
        <p:txBody>
          <a:bodyPr wrap="none" rtlCol="0">
            <a:spAutoFit/>
          </a:bodyPr>
          <a:lstStyle/>
          <a:p>
            <a:r>
              <a:rPr lang="hi-IN" dirty="0" smtClean="0"/>
              <a:t>प्रश्न 7 जारी </a:t>
            </a:r>
            <a:r>
              <a:rPr lang="en-US" dirty="0" smtClean="0"/>
              <a:t>…</a:t>
            </a:r>
            <a:endParaRPr lang="en-IN" dirty="0"/>
          </a:p>
        </p:txBody>
      </p:sp>
      <p:sp>
        <p:nvSpPr>
          <p:cNvPr id="3" name="TextBox 2"/>
          <p:cNvSpPr txBox="1"/>
          <p:nvPr/>
        </p:nvSpPr>
        <p:spPr>
          <a:xfrm>
            <a:off x="500034" y="1714488"/>
            <a:ext cx="7715304" cy="1754326"/>
          </a:xfrm>
          <a:prstGeom prst="rect">
            <a:avLst/>
          </a:prstGeom>
          <a:noFill/>
        </p:spPr>
        <p:txBody>
          <a:bodyPr wrap="square" rtlCol="0">
            <a:spAutoFit/>
          </a:bodyPr>
          <a:lstStyle/>
          <a:p>
            <a:pPr algn="just"/>
            <a:r>
              <a:rPr lang="hi-IN" i="1" dirty="0" smtClean="0">
                <a:solidFill>
                  <a:srgbClr val="002060"/>
                </a:solidFill>
              </a:rPr>
              <a:t>बाजारों में अचानक आंदोलन के मामले में क्या मेरे शेयरों को सीएम के साथ एक मार्जिन के रूप में माना जा सकता है, हालांकि मेरे पास कोई मालिकाना व्यापार नहीं है?</a:t>
            </a:r>
          </a:p>
          <a:p>
            <a:pPr algn="just"/>
            <a:endParaRPr lang="hi-IN" i="1" dirty="0" smtClean="0">
              <a:solidFill>
                <a:srgbClr val="FF0000"/>
              </a:solidFill>
            </a:endParaRPr>
          </a:p>
          <a:p>
            <a:pPr algn="just"/>
            <a:r>
              <a:rPr lang="hi-IN" i="1" dirty="0" smtClean="0">
                <a:solidFill>
                  <a:srgbClr val="FF0000"/>
                </a:solidFill>
              </a:rPr>
              <a:t>हाँ। आपके शेयरों को सीएम के साथ मार्जिन माना जाएगा, भले ही आपके पास मालिकाना व्यापार न हो।</a:t>
            </a:r>
            <a:endParaRPr lang="en-IN" i="1" dirty="0">
              <a:solidFill>
                <a:srgbClr val="FF0000"/>
              </a:solidFill>
            </a:endParaRPr>
          </a:p>
        </p:txBody>
      </p:sp>
      <p:sp>
        <p:nvSpPr>
          <p:cNvPr id="4" name="TextBox 3"/>
          <p:cNvSpPr txBox="1"/>
          <p:nvPr/>
        </p:nvSpPr>
        <p:spPr>
          <a:xfrm>
            <a:off x="500034" y="3929066"/>
            <a:ext cx="7643866" cy="1477328"/>
          </a:xfrm>
          <a:prstGeom prst="rect">
            <a:avLst/>
          </a:prstGeom>
          <a:noFill/>
        </p:spPr>
        <p:txBody>
          <a:bodyPr wrap="square" rtlCol="0">
            <a:spAutoFit/>
          </a:bodyPr>
          <a:lstStyle/>
          <a:p>
            <a:r>
              <a:rPr lang="hi-IN" dirty="0" smtClean="0"/>
              <a:t>क्या मुझे किसी भी स्थिति में नहीं होने का लाभ मिलेगा यदि मेरे किसी ग्राहक के हिस्से पर कोई डिफ़ॉल्ट है जैसे कि वह अन्य ग्राहकों के लिए अर्जित करता है?</a:t>
            </a:r>
          </a:p>
          <a:p>
            <a:endParaRPr lang="hi-IN" dirty="0" smtClean="0"/>
          </a:p>
          <a:p>
            <a:r>
              <a:rPr lang="hi-IN" dirty="0" smtClean="0">
                <a:solidFill>
                  <a:srgbClr val="FF0000"/>
                </a:solidFill>
              </a:rPr>
              <a:t>नहीं</a:t>
            </a:r>
            <a:endParaRPr lang="en-IN"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714356"/>
            <a:ext cx="837089" cy="369332"/>
          </a:xfrm>
          <a:prstGeom prst="rect">
            <a:avLst/>
          </a:prstGeom>
          <a:noFill/>
        </p:spPr>
        <p:txBody>
          <a:bodyPr wrap="none" rtlCol="0">
            <a:spAutoFit/>
          </a:bodyPr>
          <a:lstStyle/>
          <a:p>
            <a:r>
              <a:rPr lang="hi-IN" dirty="0" smtClean="0"/>
              <a:t>प्रश्न 8</a:t>
            </a:r>
            <a:endParaRPr lang="en-IN" dirty="0"/>
          </a:p>
        </p:txBody>
      </p:sp>
      <p:sp>
        <p:nvSpPr>
          <p:cNvPr id="3" name="TextBox 2"/>
          <p:cNvSpPr txBox="1"/>
          <p:nvPr/>
        </p:nvSpPr>
        <p:spPr>
          <a:xfrm>
            <a:off x="714348" y="1643050"/>
            <a:ext cx="7236276" cy="369332"/>
          </a:xfrm>
          <a:prstGeom prst="rect">
            <a:avLst/>
          </a:prstGeom>
          <a:noFill/>
        </p:spPr>
        <p:txBody>
          <a:bodyPr wrap="none" rtlCol="0">
            <a:spAutoFit/>
          </a:bodyPr>
          <a:lstStyle/>
          <a:p>
            <a:pPr algn="just"/>
            <a:r>
              <a:rPr lang="hi-IN" dirty="0" smtClean="0"/>
              <a:t>मैंने अपनी बेस कैपिटल आवश्यकता के लिए कुछ शेयर गिरवी रख दिए हैं।</a:t>
            </a:r>
            <a:endParaRPr lang="en-IN" dirty="0"/>
          </a:p>
        </p:txBody>
      </p:sp>
      <p:sp>
        <p:nvSpPr>
          <p:cNvPr id="4" name="TextBox 3"/>
          <p:cNvSpPr txBox="1"/>
          <p:nvPr/>
        </p:nvSpPr>
        <p:spPr>
          <a:xfrm>
            <a:off x="714348" y="2571744"/>
            <a:ext cx="7143799" cy="646331"/>
          </a:xfrm>
          <a:prstGeom prst="rect">
            <a:avLst/>
          </a:prstGeom>
          <a:noFill/>
        </p:spPr>
        <p:txBody>
          <a:bodyPr wrap="square" rtlCol="0">
            <a:spAutoFit/>
          </a:bodyPr>
          <a:lstStyle/>
          <a:p>
            <a:pPr algn="just"/>
            <a:r>
              <a:rPr lang="hi-IN" dirty="0" smtClean="0"/>
              <a:t>क्या मौजूदा प्रतिज्ञा / पुनर्-प्रतिज्ञा प्रणाली आधार पूंजी और अतिरिक्त आधार पूंजी आवश्यकताओं को भी प्रभावित करती है?</a:t>
            </a:r>
            <a:endParaRPr lang="en-IN" dirty="0"/>
          </a:p>
        </p:txBody>
      </p:sp>
      <p:sp>
        <p:nvSpPr>
          <p:cNvPr id="6" name="TextBox 5"/>
          <p:cNvSpPr txBox="1"/>
          <p:nvPr/>
        </p:nvSpPr>
        <p:spPr>
          <a:xfrm>
            <a:off x="928662" y="4071942"/>
            <a:ext cx="452368" cy="369332"/>
          </a:xfrm>
          <a:prstGeom prst="rect">
            <a:avLst/>
          </a:prstGeom>
          <a:noFill/>
        </p:spPr>
        <p:txBody>
          <a:bodyPr wrap="none" rtlCol="0">
            <a:spAutoFit/>
          </a:bodyPr>
          <a:lstStyle/>
          <a:p>
            <a:r>
              <a:rPr lang="en-IN" i="1" dirty="0">
                <a:solidFill>
                  <a:srgbClr val="FF0000"/>
                </a:solidFill>
              </a:rPr>
              <a:t>No</a:t>
            </a:r>
            <a:endParaRPr lang="en-US" i="1" dirty="0">
              <a:solidFill>
                <a:srgbClr val="FF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714356"/>
            <a:ext cx="837089" cy="369332"/>
          </a:xfrm>
          <a:prstGeom prst="rect">
            <a:avLst/>
          </a:prstGeom>
          <a:noFill/>
        </p:spPr>
        <p:txBody>
          <a:bodyPr wrap="none" rtlCol="0">
            <a:spAutoFit/>
          </a:bodyPr>
          <a:lstStyle/>
          <a:p>
            <a:r>
              <a:rPr lang="hi-IN" dirty="0" smtClean="0"/>
              <a:t>प्रश्न 9</a:t>
            </a:r>
            <a:endParaRPr lang="en-IN" dirty="0"/>
          </a:p>
        </p:txBody>
      </p:sp>
      <p:sp>
        <p:nvSpPr>
          <p:cNvPr id="3" name="TextBox 2"/>
          <p:cNvSpPr txBox="1"/>
          <p:nvPr/>
        </p:nvSpPr>
        <p:spPr>
          <a:xfrm>
            <a:off x="714349" y="1571612"/>
            <a:ext cx="7500990" cy="1477328"/>
          </a:xfrm>
          <a:prstGeom prst="rect">
            <a:avLst/>
          </a:prstGeom>
          <a:noFill/>
        </p:spPr>
        <p:txBody>
          <a:bodyPr wrap="square" rtlCol="0">
            <a:spAutoFit/>
          </a:bodyPr>
          <a:lstStyle/>
          <a:p>
            <a:r>
              <a:rPr lang="hi-IN" dirty="0" smtClean="0"/>
              <a:t>मैं एक टीएम मालिकाना और ग्राहक व्यापार कर रहा हूं।</a:t>
            </a:r>
            <a:endParaRPr lang="en-US" dirty="0" smtClean="0"/>
          </a:p>
          <a:p>
            <a:endParaRPr lang="en-US" dirty="0"/>
          </a:p>
          <a:p>
            <a:endParaRPr lang="hi-IN" dirty="0" smtClean="0"/>
          </a:p>
          <a:p>
            <a:r>
              <a:rPr lang="hi-IN" dirty="0" smtClean="0"/>
              <a:t>मैं अपने सीएम के साथ अपनी प्रतिभूतियों को मालिकाना खाते में एक्सपोज़र प्राप्त करने के लिए प्रतिज्ञा करता हूं और केवल ग्राहकों के लिए नहीं?</a:t>
            </a:r>
            <a:endParaRPr lang="en-IN" dirty="0"/>
          </a:p>
        </p:txBody>
      </p:sp>
      <p:sp>
        <p:nvSpPr>
          <p:cNvPr id="4" name="TextBox 3"/>
          <p:cNvSpPr txBox="1"/>
          <p:nvPr/>
        </p:nvSpPr>
        <p:spPr>
          <a:xfrm>
            <a:off x="714348" y="3643314"/>
            <a:ext cx="7572427" cy="1200329"/>
          </a:xfrm>
          <a:prstGeom prst="rect">
            <a:avLst/>
          </a:prstGeom>
          <a:noFill/>
        </p:spPr>
        <p:txBody>
          <a:bodyPr wrap="square" rtlCol="0">
            <a:spAutoFit/>
          </a:bodyPr>
          <a:lstStyle/>
          <a:p>
            <a:pPr algn="just"/>
            <a:r>
              <a:rPr lang="hi-IN" dirty="0" smtClean="0"/>
              <a:t>क्या मैं अपने मालिकाना स्टॉक को सीएम के पक्ष में गिरवी रखने से रोक सकता हूं ताकि मुझे अपने ग्राहकों की बाध्यताओं के लिए समायोजित किया जा सके?</a:t>
            </a:r>
          </a:p>
          <a:p>
            <a:pPr algn="just"/>
            <a:r>
              <a:rPr lang="hi-IN" dirty="0" smtClean="0"/>
              <a:t>अगर मैं उसे रोकना चाहता हूं तो मुझे क्या करना चाहिए?</a:t>
            </a:r>
            <a:endParaRPr lang="en-IN" dirty="0"/>
          </a:p>
        </p:txBody>
      </p:sp>
      <p:sp>
        <p:nvSpPr>
          <p:cNvPr id="5" name="TextBox 4"/>
          <p:cNvSpPr txBox="1"/>
          <p:nvPr/>
        </p:nvSpPr>
        <p:spPr>
          <a:xfrm>
            <a:off x="642910" y="5214950"/>
            <a:ext cx="7786742" cy="923330"/>
          </a:xfrm>
          <a:prstGeom prst="rect">
            <a:avLst/>
          </a:prstGeom>
          <a:noFill/>
        </p:spPr>
        <p:txBody>
          <a:bodyPr wrap="square" rtlCol="0">
            <a:spAutoFit/>
          </a:bodyPr>
          <a:lstStyle/>
          <a:p>
            <a:pPr algn="just"/>
            <a:r>
              <a:rPr lang="hi-IN" i="1" dirty="0" smtClean="0">
                <a:solidFill>
                  <a:srgbClr val="FF0000"/>
                </a:solidFill>
              </a:rPr>
              <a:t>उत्तर:</a:t>
            </a:r>
          </a:p>
          <a:p>
            <a:pPr algn="just"/>
            <a:r>
              <a:rPr lang="hi-IN" i="1" dirty="0" smtClean="0">
                <a:solidFill>
                  <a:srgbClr val="FF0000"/>
                </a:solidFill>
              </a:rPr>
              <a:t>सीएम स्तर पर, आपके द्वारा गिरवी रखी गई प्रतिभूतियों के मूल्य को आपके कुल जोखिम के लिए माना जाएगा।</a:t>
            </a:r>
            <a:r>
              <a:rPr lang="en-IN" i="1" dirty="0" smtClean="0">
                <a:solidFill>
                  <a:srgbClr val="FF0000"/>
                </a:solidFill>
              </a:rPr>
              <a:t>.</a:t>
            </a:r>
            <a:endParaRPr lang="en-US" i="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642918"/>
            <a:ext cx="970137" cy="369332"/>
          </a:xfrm>
          <a:prstGeom prst="rect">
            <a:avLst/>
          </a:prstGeom>
          <a:noFill/>
        </p:spPr>
        <p:txBody>
          <a:bodyPr wrap="none" rtlCol="0">
            <a:spAutoFit/>
          </a:bodyPr>
          <a:lstStyle/>
          <a:p>
            <a:r>
              <a:rPr lang="hi-IN" dirty="0" smtClean="0"/>
              <a:t>प्रश्न 10</a:t>
            </a:r>
            <a:endParaRPr lang="en-IN" dirty="0"/>
          </a:p>
        </p:txBody>
      </p:sp>
      <p:sp>
        <p:nvSpPr>
          <p:cNvPr id="3" name="TextBox 2"/>
          <p:cNvSpPr txBox="1"/>
          <p:nvPr/>
        </p:nvSpPr>
        <p:spPr>
          <a:xfrm>
            <a:off x="571472" y="1357298"/>
            <a:ext cx="8072494" cy="1754326"/>
          </a:xfrm>
          <a:prstGeom prst="rect">
            <a:avLst/>
          </a:prstGeom>
          <a:noFill/>
        </p:spPr>
        <p:txBody>
          <a:bodyPr wrap="square" rtlCol="0">
            <a:spAutoFit/>
          </a:bodyPr>
          <a:lstStyle/>
          <a:p>
            <a:pPr algn="just"/>
            <a:r>
              <a:rPr lang="hi-IN" i="1" dirty="0" smtClean="0"/>
              <a:t>क्या सदस्यों को सीडीएसएल और एनएसडीएल दोनों के साथ प्रत्येक एक्सचेंज के लिए कई पूल खाते की आवश्यकता है।</a:t>
            </a:r>
          </a:p>
          <a:p>
            <a:pPr algn="just"/>
            <a:endParaRPr lang="hi-IN" i="1" dirty="0" smtClean="0">
              <a:solidFill>
                <a:srgbClr val="FF0000"/>
              </a:solidFill>
            </a:endParaRPr>
          </a:p>
          <a:p>
            <a:pPr algn="just"/>
            <a:r>
              <a:rPr lang="hi-IN" i="1" dirty="0" smtClean="0">
                <a:solidFill>
                  <a:srgbClr val="FF0000"/>
                </a:solidFill>
              </a:rPr>
              <a:t>हाँ। सदस्यों को दोनों एक्सचेंजों के साथ प्रत्येक एक्सचेंज के लिए कई पूल खाते खोलने की आवश्यकता होती है।</a:t>
            </a:r>
            <a:endParaRPr lang="en-IN" i="1" dirty="0">
              <a:solidFill>
                <a:srgbClr val="FF0000"/>
              </a:solidFill>
            </a:endParaRPr>
          </a:p>
          <a:p>
            <a:endParaRPr lang="en-IN" dirty="0"/>
          </a:p>
        </p:txBody>
      </p:sp>
      <p:sp>
        <p:nvSpPr>
          <p:cNvPr id="4" name="TextBox 3"/>
          <p:cNvSpPr txBox="1"/>
          <p:nvPr/>
        </p:nvSpPr>
        <p:spPr>
          <a:xfrm>
            <a:off x="571472" y="3714752"/>
            <a:ext cx="7858180" cy="646331"/>
          </a:xfrm>
          <a:prstGeom prst="rect">
            <a:avLst/>
          </a:prstGeom>
          <a:noFill/>
        </p:spPr>
        <p:txBody>
          <a:bodyPr wrap="square" rtlCol="0">
            <a:spAutoFit/>
          </a:bodyPr>
          <a:lstStyle/>
          <a:p>
            <a:r>
              <a:rPr lang="hi-IN" dirty="0" smtClean="0"/>
              <a:t>क्या सदस्यों को प्रत्येक एक्सचेंज के लिए अलग से "क्लाइंट सिक्योरिटीज मार्जिन प्लान अकाउंट" खोलने की आवश्यकता होगी?</a:t>
            </a:r>
            <a:endParaRPr lang="en-IN" dirty="0"/>
          </a:p>
        </p:txBody>
      </p:sp>
      <p:sp>
        <p:nvSpPr>
          <p:cNvPr id="5" name="TextBox 4"/>
          <p:cNvSpPr txBox="1"/>
          <p:nvPr/>
        </p:nvSpPr>
        <p:spPr>
          <a:xfrm>
            <a:off x="642910" y="4929198"/>
            <a:ext cx="5594801" cy="369332"/>
          </a:xfrm>
          <a:prstGeom prst="rect">
            <a:avLst/>
          </a:prstGeom>
          <a:noFill/>
        </p:spPr>
        <p:txBody>
          <a:bodyPr wrap="none" rtlCol="0">
            <a:spAutoFit/>
          </a:bodyPr>
          <a:lstStyle/>
          <a:p>
            <a:r>
              <a:rPr lang="hi-IN" dirty="0" smtClean="0">
                <a:solidFill>
                  <a:srgbClr val="FF0000"/>
                </a:solidFill>
              </a:rPr>
              <a:t>नहीं। प्रति डिपॉजिटरी का एकल खाता खोला जा सकता है</a:t>
            </a:r>
            <a:endParaRPr lang="en-IN"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785794"/>
            <a:ext cx="1944763" cy="369332"/>
          </a:xfrm>
          <a:prstGeom prst="rect">
            <a:avLst/>
          </a:prstGeom>
          <a:noFill/>
        </p:spPr>
        <p:txBody>
          <a:bodyPr wrap="none" rtlCol="0">
            <a:spAutoFit/>
          </a:bodyPr>
          <a:lstStyle/>
          <a:p>
            <a:r>
              <a:rPr lang="hi-IN" dirty="0" smtClean="0"/>
              <a:t>प्रश्न 10 जारी </a:t>
            </a:r>
            <a:r>
              <a:rPr lang="en-US" dirty="0" smtClean="0"/>
              <a:t>……</a:t>
            </a:r>
            <a:endParaRPr lang="en-IN" dirty="0"/>
          </a:p>
        </p:txBody>
      </p:sp>
      <p:sp>
        <p:nvSpPr>
          <p:cNvPr id="3" name="TextBox 2"/>
          <p:cNvSpPr txBox="1"/>
          <p:nvPr/>
        </p:nvSpPr>
        <p:spPr>
          <a:xfrm>
            <a:off x="500034" y="1928802"/>
            <a:ext cx="7858180" cy="923330"/>
          </a:xfrm>
          <a:prstGeom prst="rect">
            <a:avLst/>
          </a:prstGeom>
          <a:noFill/>
        </p:spPr>
        <p:txBody>
          <a:bodyPr wrap="square" rtlCol="0">
            <a:spAutoFit/>
          </a:bodyPr>
          <a:lstStyle/>
          <a:p>
            <a:r>
              <a:rPr lang="hi-IN" dirty="0" smtClean="0"/>
              <a:t>क्या सदस्यों को दोनों डिपॉजिटरी के साथ "ग्राहक प्रतिभूति मार्जिन प्रति खाता" खोलने की आवश्यकता होगी या इंटर डीपी प्रतिज्ञा / पुनः प्रतिज्ञा प्रणाली लागू की जा रही है?</a:t>
            </a:r>
            <a:endParaRPr lang="en-IN" dirty="0"/>
          </a:p>
        </p:txBody>
      </p:sp>
      <p:sp>
        <p:nvSpPr>
          <p:cNvPr id="4" name="TextBox 3"/>
          <p:cNvSpPr txBox="1"/>
          <p:nvPr/>
        </p:nvSpPr>
        <p:spPr>
          <a:xfrm>
            <a:off x="500034" y="3643314"/>
            <a:ext cx="7572428" cy="646331"/>
          </a:xfrm>
          <a:prstGeom prst="rect">
            <a:avLst/>
          </a:prstGeom>
          <a:noFill/>
        </p:spPr>
        <p:txBody>
          <a:bodyPr wrap="square" rtlCol="0">
            <a:spAutoFit/>
          </a:bodyPr>
          <a:lstStyle/>
          <a:p>
            <a:pPr algn="just"/>
            <a:r>
              <a:rPr lang="hi-IN" i="1" dirty="0" smtClean="0">
                <a:solidFill>
                  <a:srgbClr val="FF0000"/>
                </a:solidFill>
              </a:rPr>
              <a:t>प्रत्येक डिपॉजिटरी में एक “क्लाइंट सिक्योरिटीज मार्जिन प्लान खाता” खोला जाना आवश्यक है</a:t>
            </a:r>
            <a:endParaRPr lang="en-US" i="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928670"/>
            <a:ext cx="970137" cy="369332"/>
          </a:xfrm>
          <a:prstGeom prst="rect">
            <a:avLst/>
          </a:prstGeom>
          <a:noFill/>
        </p:spPr>
        <p:txBody>
          <a:bodyPr wrap="none" rtlCol="0">
            <a:spAutoFit/>
          </a:bodyPr>
          <a:lstStyle/>
          <a:p>
            <a:r>
              <a:rPr lang="hi-IN" dirty="0" smtClean="0"/>
              <a:t>प्रश्न 11</a:t>
            </a:r>
            <a:endParaRPr lang="en-IN" dirty="0"/>
          </a:p>
        </p:txBody>
      </p:sp>
      <p:sp>
        <p:nvSpPr>
          <p:cNvPr id="3" name="TextBox 2"/>
          <p:cNvSpPr txBox="1"/>
          <p:nvPr/>
        </p:nvSpPr>
        <p:spPr>
          <a:xfrm>
            <a:off x="714348" y="1785926"/>
            <a:ext cx="8072494" cy="923330"/>
          </a:xfrm>
          <a:prstGeom prst="rect">
            <a:avLst/>
          </a:prstGeom>
          <a:noFill/>
        </p:spPr>
        <p:txBody>
          <a:bodyPr wrap="square" rtlCol="0">
            <a:spAutoFit/>
          </a:bodyPr>
          <a:lstStyle/>
          <a:p>
            <a:r>
              <a:rPr lang="hi-IN" dirty="0" smtClean="0"/>
              <a:t>क्या खाते के विशिष्ट खंड और शर्तों के साथ "ग्राहक प्रतिभूति मार्जिन प्रति खाता" खोलने के लिए केवाईसी किट का एक अलग प्रारूप है या हम इन खातों को खोलने के लिए एक ही मानक किट का उपयोग कर सकते हैं?</a:t>
            </a:r>
            <a:endParaRPr lang="en-IN" dirty="0"/>
          </a:p>
        </p:txBody>
      </p:sp>
      <p:sp>
        <p:nvSpPr>
          <p:cNvPr id="4" name="TextBox 3"/>
          <p:cNvSpPr txBox="1"/>
          <p:nvPr/>
        </p:nvSpPr>
        <p:spPr>
          <a:xfrm>
            <a:off x="714348" y="3500438"/>
            <a:ext cx="7715304" cy="646331"/>
          </a:xfrm>
          <a:prstGeom prst="rect">
            <a:avLst/>
          </a:prstGeom>
          <a:noFill/>
        </p:spPr>
        <p:txBody>
          <a:bodyPr wrap="square" rtlCol="0">
            <a:spAutoFit/>
          </a:bodyPr>
          <a:lstStyle/>
          <a:p>
            <a:r>
              <a:rPr lang="hi-IN" dirty="0" smtClean="0">
                <a:solidFill>
                  <a:srgbClr val="FF0000"/>
                </a:solidFill>
              </a:rPr>
              <a:t>केवाईसी किट में किसी भी तरह के बदलाव की आवश्यकता नहीं है, हालांकि, केवाईसी किट में आवश्यक बदलाव करना होगा।</a:t>
            </a:r>
            <a:endParaRPr lang="en-IN"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785794"/>
            <a:ext cx="970137" cy="369332"/>
          </a:xfrm>
          <a:prstGeom prst="rect">
            <a:avLst/>
          </a:prstGeom>
          <a:noFill/>
        </p:spPr>
        <p:txBody>
          <a:bodyPr wrap="none" rtlCol="0">
            <a:spAutoFit/>
          </a:bodyPr>
          <a:lstStyle/>
          <a:p>
            <a:r>
              <a:rPr lang="hi-IN" dirty="0" smtClean="0"/>
              <a:t>प्रश्न 12</a:t>
            </a:r>
            <a:endParaRPr lang="en-IN" dirty="0"/>
          </a:p>
        </p:txBody>
      </p:sp>
      <p:sp>
        <p:nvSpPr>
          <p:cNvPr id="3" name="TextBox 2"/>
          <p:cNvSpPr txBox="1"/>
          <p:nvPr/>
        </p:nvSpPr>
        <p:spPr>
          <a:xfrm>
            <a:off x="642910" y="1571612"/>
            <a:ext cx="8001056" cy="1200329"/>
          </a:xfrm>
          <a:prstGeom prst="rect">
            <a:avLst/>
          </a:prstGeom>
          <a:noFill/>
        </p:spPr>
        <p:txBody>
          <a:bodyPr wrap="square" rtlCol="0">
            <a:spAutoFit/>
          </a:bodyPr>
          <a:lstStyle/>
          <a:p>
            <a:r>
              <a:rPr lang="hi-IN" dirty="0" smtClean="0"/>
              <a:t>एक ग्राहक के शेयरों को टीएम के साथ गिरवी रखा जाता है और एनसीएल को फिर से गिरवी रखा जाता है।</a:t>
            </a:r>
            <a:endParaRPr lang="en-US" dirty="0" smtClean="0"/>
          </a:p>
          <a:p>
            <a:endParaRPr lang="hi-IN" dirty="0" smtClean="0"/>
          </a:p>
          <a:p>
            <a:r>
              <a:rPr lang="hi-IN" dirty="0" smtClean="0"/>
              <a:t>ग्राहक इन शेयरों को बेचता है।</a:t>
            </a:r>
            <a:endParaRPr lang="en-IN" dirty="0"/>
          </a:p>
        </p:txBody>
      </p:sp>
      <p:sp>
        <p:nvSpPr>
          <p:cNvPr id="6" name="TextBox 5"/>
          <p:cNvSpPr txBox="1"/>
          <p:nvPr/>
        </p:nvSpPr>
        <p:spPr>
          <a:xfrm>
            <a:off x="642910" y="3214686"/>
            <a:ext cx="8215370" cy="923330"/>
          </a:xfrm>
          <a:prstGeom prst="rect">
            <a:avLst/>
          </a:prstGeom>
          <a:noFill/>
        </p:spPr>
        <p:txBody>
          <a:bodyPr wrap="square" rtlCol="0">
            <a:spAutoFit/>
          </a:bodyPr>
          <a:lstStyle/>
          <a:p>
            <a:r>
              <a:rPr lang="hi-IN" dirty="0" smtClean="0"/>
              <a:t>क्या हम रि-प्लेज जारी कर सकते हैं और पे-इन बनाने की प्रतिज्ञा ले सकते हैं या हमें ग्राहकों की प्रतिभूतियों को मुक्त करने के लिए प्रतिज्ञा जारी करनी होगी और फिर पे-इन के लिए उन्हें पूल खाते में स्थानांतरित करना होगा?</a:t>
            </a:r>
            <a:endParaRPr lang="en-IN" dirty="0"/>
          </a:p>
        </p:txBody>
      </p:sp>
      <p:sp>
        <p:nvSpPr>
          <p:cNvPr id="7" name="TextBox 6"/>
          <p:cNvSpPr txBox="1"/>
          <p:nvPr/>
        </p:nvSpPr>
        <p:spPr>
          <a:xfrm>
            <a:off x="642910" y="4714884"/>
            <a:ext cx="8001056" cy="1200329"/>
          </a:xfrm>
          <a:prstGeom prst="rect">
            <a:avLst/>
          </a:prstGeom>
          <a:noFill/>
        </p:spPr>
        <p:txBody>
          <a:bodyPr wrap="square" rtlCol="0">
            <a:spAutoFit/>
          </a:bodyPr>
          <a:lstStyle/>
          <a:p>
            <a:pPr algn="just"/>
            <a:r>
              <a:rPr lang="hi-IN" i="1" dirty="0" smtClean="0">
                <a:solidFill>
                  <a:srgbClr val="FF0000"/>
                </a:solidFill>
              </a:rPr>
              <a:t>एक ब्रोकर को प्रतिज्ञा जारी करने और पे-इन / प्रारंभिक-भुगतान के लिए शेयरों को स्थानांतरित करने के लिए पीओए का उपयोग करने की आवश्यकता होती है। प्रतिज्ञा आह्वान केवल डिफ़ॉल्ट के मामले में इस्तेमाल किया जाने वाला एक उपाय है न कि एक नियमित तंत्र के रूप में।</a:t>
            </a:r>
            <a:endParaRPr lang="en-US" i="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714356"/>
            <a:ext cx="970137" cy="369332"/>
          </a:xfrm>
          <a:prstGeom prst="rect">
            <a:avLst/>
          </a:prstGeom>
          <a:noFill/>
        </p:spPr>
        <p:txBody>
          <a:bodyPr wrap="none" rtlCol="0">
            <a:spAutoFit/>
          </a:bodyPr>
          <a:lstStyle/>
          <a:p>
            <a:r>
              <a:rPr lang="hi-IN" dirty="0" smtClean="0"/>
              <a:t>प्रश्न 13</a:t>
            </a:r>
            <a:endParaRPr lang="en-IN" dirty="0"/>
          </a:p>
        </p:txBody>
      </p:sp>
      <p:sp>
        <p:nvSpPr>
          <p:cNvPr id="3" name="TextBox 2"/>
          <p:cNvSpPr txBox="1"/>
          <p:nvPr/>
        </p:nvSpPr>
        <p:spPr>
          <a:xfrm>
            <a:off x="785786" y="1714488"/>
            <a:ext cx="7715304" cy="646331"/>
          </a:xfrm>
          <a:prstGeom prst="rect">
            <a:avLst/>
          </a:prstGeom>
          <a:noFill/>
        </p:spPr>
        <p:txBody>
          <a:bodyPr wrap="square" rtlCol="0">
            <a:spAutoFit/>
          </a:bodyPr>
          <a:lstStyle/>
          <a:p>
            <a:r>
              <a:rPr lang="hi-IN" dirty="0" smtClean="0"/>
              <a:t>क्या जो शेयर हमारे मौजूदा मार्जिन खाते में पड़े हैं, उन्हें 31 अगस्त, 2020 तक सभी एक्सचेंजों में मार्जिन माना जा सकता है?</a:t>
            </a:r>
            <a:endParaRPr lang="en-US" dirty="0"/>
          </a:p>
        </p:txBody>
      </p:sp>
      <p:sp>
        <p:nvSpPr>
          <p:cNvPr id="4" name="TextBox 3"/>
          <p:cNvSpPr txBox="1"/>
          <p:nvPr/>
        </p:nvSpPr>
        <p:spPr>
          <a:xfrm>
            <a:off x="928662" y="3357562"/>
            <a:ext cx="372218" cy="369332"/>
          </a:xfrm>
          <a:prstGeom prst="rect">
            <a:avLst/>
          </a:prstGeom>
          <a:noFill/>
        </p:spPr>
        <p:txBody>
          <a:bodyPr wrap="none" rtlCol="0">
            <a:spAutoFit/>
          </a:bodyPr>
          <a:lstStyle/>
          <a:p>
            <a:r>
              <a:rPr lang="hi-IN" i="1" dirty="0" smtClean="0">
                <a:solidFill>
                  <a:srgbClr val="FF0000"/>
                </a:solidFill>
              </a:rPr>
              <a:t>हाँ</a:t>
            </a:r>
            <a:endParaRPr lang="en-US" i="1"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785794"/>
            <a:ext cx="970137" cy="369332"/>
          </a:xfrm>
          <a:prstGeom prst="rect">
            <a:avLst/>
          </a:prstGeom>
          <a:noFill/>
        </p:spPr>
        <p:txBody>
          <a:bodyPr wrap="none" rtlCol="0">
            <a:spAutoFit/>
          </a:bodyPr>
          <a:lstStyle/>
          <a:p>
            <a:r>
              <a:rPr lang="hi-IN" dirty="0" smtClean="0"/>
              <a:t>प्रश्न 14</a:t>
            </a:r>
            <a:endParaRPr lang="en-IN" dirty="0"/>
          </a:p>
        </p:txBody>
      </p:sp>
      <p:sp>
        <p:nvSpPr>
          <p:cNvPr id="3" name="TextBox 2"/>
          <p:cNvSpPr txBox="1"/>
          <p:nvPr/>
        </p:nvSpPr>
        <p:spPr>
          <a:xfrm>
            <a:off x="714348" y="1643050"/>
            <a:ext cx="7786742" cy="646331"/>
          </a:xfrm>
          <a:prstGeom prst="rect">
            <a:avLst/>
          </a:prstGeom>
          <a:noFill/>
        </p:spPr>
        <p:txBody>
          <a:bodyPr wrap="square" rtlCol="0">
            <a:spAutoFit/>
          </a:bodyPr>
          <a:lstStyle/>
          <a:p>
            <a:pPr algn="just"/>
            <a:r>
              <a:rPr lang="hi-IN" dirty="0" smtClean="0"/>
              <a:t>20 जुलाई, 2020 के हालिया परिपत्र के अनुसार, शिखर मार्जिन संग्रह के सत्यापन को चरणबद्ध तरीके से कार्यान्वित किया जा रहा है।</a:t>
            </a:r>
            <a:endParaRPr lang="en-IN" dirty="0"/>
          </a:p>
        </p:txBody>
      </p:sp>
      <p:sp>
        <p:nvSpPr>
          <p:cNvPr id="4" name="TextBox 3"/>
          <p:cNvSpPr txBox="1"/>
          <p:nvPr/>
        </p:nvSpPr>
        <p:spPr>
          <a:xfrm>
            <a:off x="571472" y="3214686"/>
            <a:ext cx="8001056" cy="923330"/>
          </a:xfrm>
          <a:prstGeom prst="rect">
            <a:avLst/>
          </a:prstGeom>
          <a:noFill/>
        </p:spPr>
        <p:txBody>
          <a:bodyPr wrap="square" rtlCol="0">
            <a:spAutoFit/>
          </a:bodyPr>
          <a:lstStyle/>
          <a:p>
            <a:r>
              <a:rPr lang="hi-IN" dirty="0" smtClean="0"/>
              <a:t>क्या कैपिटल मार्केट सेगमेंट के लिए मार्जिन कलेक्शन और रिपोर्टिंग के लिए जुर्माना उसी के साथ लगाया जाएगा या यह 1 अगस्त, 2020 से लागू होगा?</a:t>
            </a:r>
            <a:endParaRPr lang="en-IN" dirty="0"/>
          </a:p>
          <a:p>
            <a:endParaRPr lang="en-IN" dirty="0"/>
          </a:p>
        </p:txBody>
      </p:sp>
      <p:sp>
        <p:nvSpPr>
          <p:cNvPr id="5" name="TextBox 4"/>
          <p:cNvSpPr txBox="1"/>
          <p:nvPr/>
        </p:nvSpPr>
        <p:spPr>
          <a:xfrm>
            <a:off x="714348" y="4857760"/>
            <a:ext cx="3499676" cy="646331"/>
          </a:xfrm>
          <a:prstGeom prst="rect">
            <a:avLst/>
          </a:prstGeom>
          <a:noFill/>
        </p:spPr>
        <p:txBody>
          <a:bodyPr wrap="none" rtlCol="0">
            <a:spAutoFit/>
          </a:bodyPr>
          <a:lstStyle/>
          <a:p>
            <a:r>
              <a:rPr lang="hi-IN" dirty="0" smtClean="0">
                <a:solidFill>
                  <a:srgbClr val="FF0000"/>
                </a:solidFill>
              </a:rPr>
              <a:t>उत्तर:</a:t>
            </a:r>
          </a:p>
          <a:p>
            <a:r>
              <a:rPr lang="hi-IN" dirty="0" smtClean="0">
                <a:solidFill>
                  <a:srgbClr val="FF0000"/>
                </a:solidFill>
              </a:rPr>
              <a:t>यह 1 सितंबर, 2020 से लागू होगा</a:t>
            </a:r>
            <a:endParaRPr lang="en-IN"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857232"/>
            <a:ext cx="970137" cy="369332"/>
          </a:xfrm>
          <a:prstGeom prst="rect">
            <a:avLst/>
          </a:prstGeom>
          <a:noFill/>
        </p:spPr>
        <p:txBody>
          <a:bodyPr wrap="none" rtlCol="0">
            <a:spAutoFit/>
          </a:bodyPr>
          <a:lstStyle/>
          <a:p>
            <a:r>
              <a:rPr lang="hi-IN" dirty="0" smtClean="0"/>
              <a:t>प्रश्न 15</a:t>
            </a:r>
          </a:p>
        </p:txBody>
      </p:sp>
      <p:sp>
        <p:nvSpPr>
          <p:cNvPr id="3" name="TextBox 2"/>
          <p:cNvSpPr txBox="1"/>
          <p:nvPr/>
        </p:nvSpPr>
        <p:spPr>
          <a:xfrm>
            <a:off x="785786" y="1714488"/>
            <a:ext cx="7929618" cy="1200329"/>
          </a:xfrm>
          <a:prstGeom prst="rect">
            <a:avLst/>
          </a:prstGeom>
          <a:noFill/>
        </p:spPr>
        <p:txBody>
          <a:bodyPr wrap="square" rtlCol="0">
            <a:spAutoFit/>
          </a:bodyPr>
          <a:lstStyle/>
          <a:p>
            <a:pPr algn="just"/>
            <a:r>
              <a:rPr lang="hi-IN" dirty="0" smtClean="0"/>
              <a:t>ऐसे मामले में जहां एक ग्राहक ने अपनी खरीद के खिलाफ पूरी राशि का भुगतान नहीं किया है और शेयर "सीयूएसए" खाते में हैं और इसके पीछे डेबिट डेबिट पहले से ही लेज़र में पोस्ट किया गया है। </a:t>
            </a:r>
            <a:r>
              <a:rPr lang="en-US" dirty="0" smtClean="0"/>
              <a:t>Hair cut</a:t>
            </a:r>
            <a:r>
              <a:rPr lang="hi-IN" dirty="0" smtClean="0"/>
              <a:t> के बाद डेबिट का मूल्य प्रतिभूतियों के मूल्य से कम है।</a:t>
            </a:r>
            <a:endParaRPr lang="en-IN" dirty="0"/>
          </a:p>
        </p:txBody>
      </p:sp>
      <p:sp>
        <p:nvSpPr>
          <p:cNvPr id="4" name="TextBox 3"/>
          <p:cNvSpPr txBox="1"/>
          <p:nvPr/>
        </p:nvSpPr>
        <p:spPr>
          <a:xfrm>
            <a:off x="857224" y="3571876"/>
            <a:ext cx="7786742" cy="646331"/>
          </a:xfrm>
          <a:prstGeom prst="rect">
            <a:avLst/>
          </a:prstGeom>
          <a:noFill/>
        </p:spPr>
        <p:txBody>
          <a:bodyPr wrap="square" rtlCol="0">
            <a:spAutoFit/>
          </a:bodyPr>
          <a:lstStyle/>
          <a:p>
            <a:pPr algn="just"/>
            <a:r>
              <a:rPr lang="hi-IN" dirty="0" smtClean="0"/>
              <a:t>इस स्थिति में प्रतिभूतियों के अतिरिक्त मूल्य को एक मार्जिन के रूप में माना जा सकता है क्योंकि क्लाइंट लीडर में डेबिट पहले से ही प्रभावित है?</a:t>
            </a:r>
            <a:endParaRPr lang="en-IN" dirty="0"/>
          </a:p>
        </p:txBody>
      </p:sp>
      <p:sp>
        <p:nvSpPr>
          <p:cNvPr id="5" name="TextBox 4"/>
          <p:cNvSpPr txBox="1"/>
          <p:nvPr/>
        </p:nvSpPr>
        <p:spPr>
          <a:xfrm>
            <a:off x="928662" y="4929198"/>
            <a:ext cx="6286080" cy="646331"/>
          </a:xfrm>
          <a:prstGeom prst="rect">
            <a:avLst/>
          </a:prstGeom>
          <a:noFill/>
        </p:spPr>
        <p:txBody>
          <a:bodyPr wrap="none" rtlCol="0">
            <a:spAutoFit/>
          </a:bodyPr>
          <a:lstStyle/>
          <a:p>
            <a:r>
              <a:rPr lang="en-US" i="1" dirty="0" smtClean="0">
                <a:solidFill>
                  <a:srgbClr val="FF0000"/>
                </a:solidFill>
              </a:rPr>
              <a:t>CUSA </a:t>
            </a:r>
            <a:r>
              <a:rPr lang="hi-IN" i="1" dirty="0" smtClean="0">
                <a:solidFill>
                  <a:srgbClr val="FF0000"/>
                </a:solidFill>
              </a:rPr>
              <a:t>में प्रतिभूतियों के मूल्य को मार्जिन नहीं माना जा सकता है</a:t>
            </a:r>
            <a:endParaRPr lang="en-US" i="1" dirty="0">
              <a:solidFill>
                <a:srgbClr val="FF0000"/>
              </a:solidFill>
            </a:endParaRPr>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857232"/>
            <a:ext cx="970137" cy="369332"/>
          </a:xfrm>
          <a:prstGeom prst="rect">
            <a:avLst/>
          </a:prstGeom>
          <a:noFill/>
        </p:spPr>
        <p:txBody>
          <a:bodyPr wrap="none" rtlCol="0">
            <a:spAutoFit/>
          </a:bodyPr>
          <a:lstStyle/>
          <a:p>
            <a:r>
              <a:rPr lang="hi-IN" dirty="0" smtClean="0"/>
              <a:t>प्रश्न 16</a:t>
            </a:r>
            <a:endParaRPr lang="en-IN" dirty="0"/>
          </a:p>
        </p:txBody>
      </p:sp>
      <p:sp>
        <p:nvSpPr>
          <p:cNvPr id="3" name="TextBox 2"/>
          <p:cNvSpPr txBox="1"/>
          <p:nvPr/>
        </p:nvSpPr>
        <p:spPr>
          <a:xfrm>
            <a:off x="714348" y="1714488"/>
            <a:ext cx="7643866" cy="646331"/>
          </a:xfrm>
          <a:prstGeom prst="rect">
            <a:avLst/>
          </a:prstGeom>
          <a:noFill/>
        </p:spPr>
        <p:txBody>
          <a:bodyPr wrap="square" rtlCol="0">
            <a:spAutoFit/>
          </a:bodyPr>
          <a:lstStyle/>
          <a:p>
            <a:r>
              <a:rPr lang="hi-IN" dirty="0" smtClean="0"/>
              <a:t>क्लाइंट ने </a:t>
            </a:r>
            <a:r>
              <a:rPr lang="en-IN" dirty="0" smtClean="0"/>
              <a:t>T2T </a:t>
            </a:r>
            <a:r>
              <a:rPr lang="hi-IN" dirty="0" smtClean="0"/>
              <a:t>में 5 लाख रुपये की हिस्सेदारी बेची और डिलीवरी दी। क्या वह इसी दिन शेयर खरीद सकता है। यदि हां तो कितने के लिए</a:t>
            </a:r>
            <a:endParaRPr lang="en-IN" dirty="0"/>
          </a:p>
        </p:txBody>
      </p:sp>
      <p:sp>
        <p:nvSpPr>
          <p:cNvPr id="4" name="TextBox 3"/>
          <p:cNvSpPr txBox="1"/>
          <p:nvPr/>
        </p:nvSpPr>
        <p:spPr>
          <a:xfrm>
            <a:off x="714348" y="3143248"/>
            <a:ext cx="7572428" cy="1754326"/>
          </a:xfrm>
          <a:prstGeom prst="rect">
            <a:avLst/>
          </a:prstGeom>
          <a:noFill/>
        </p:spPr>
        <p:txBody>
          <a:bodyPr wrap="square" rtlCol="0">
            <a:spAutoFit/>
          </a:bodyPr>
          <a:lstStyle/>
          <a:p>
            <a:r>
              <a:rPr lang="hi-IN" dirty="0" smtClean="0">
                <a:solidFill>
                  <a:srgbClr val="FF0000"/>
                </a:solidFill>
              </a:rPr>
              <a:t>हाँ वह उसी दिन फिर से शेयर खरीद सकता है, बशर्ते कि </a:t>
            </a:r>
            <a:r>
              <a:rPr lang="en-IN" dirty="0" smtClean="0">
                <a:solidFill>
                  <a:srgbClr val="FF0000"/>
                </a:solidFill>
              </a:rPr>
              <a:t>EPI CC </a:t>
            </a:r>
            <a:r>
              <a:rPr lang="hi-IN" dirty="0" smtClean="0">
                <a:solidFill>
                  <a:srgbClr val="FF0000"/>
                </a:solidFill>
              </a:rPr>
              <a:t>द्वारा स्वीकार किया गया हो। विक्रय आय का पूरा मूल्य आगे के लेनदेन के लिए उपलब्ध मार्जिन के रूप में माना जा सकता है। एक्सपोज़र का मूल्य स्टॉक के प्रकार और उस पर लागू मार्जिन पर निर्भर करेगा। हालांकि, अगर ईपीआई टी दिवस पर सफलतापूर्वक नहीं किया जाता है, तो अपफ्रंट मार्जिन पेनल्टी का गैर संग्रह सदस्य को वहन करना होगा।</a:t>
            </a:r>
            <a:endParaRPr lang="en-IN"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928670"/>
            <a:ext cx="970137" cy="369332"/>
          </a:xfrm>
          <a:prstGeom prst="rect">
            <a:avLst/>
          </a:prstGeom>
          <a:noFill/>
        </p:spPr>
        <p:txBody>
          <a:bodyPr wrap="none" rtlCol="0">
            <a:spAutoFit/>
          </a:bodyPr>
          <a:lstStyle/>
          <a:p>
            <a:r>
              <a:rPr lang="hi-IN" dirty="0" smtClean="0"/>
              <a:t>प्रश्न 17</a:t>
            </a:r>
            <a:endParaRPr lang="en-IN" dirty="0"/>
          </a:p>
        </p:txBody>
      </p:sp>
      <p:sp>
        <p:nvSpPr>
          <p:cNvPr id="3" name="TextBox 2"/>
          <p:cNvSpPr txBox="1"/>
          <p:nvPr/>
        </p:nvSpPr>
        <p:spPr>
          <a:xfrm>
            <a:off x="785786" y="1928802"/>
            <a:ext cx="7715304" cy="923330"/>
          </a:xfrm>
          <a:prstGeom prst="rect">
            <a:avLst/>
          </a:prstGeom>
          <a:noFill/>
        </p:spPr>
        <p:txBody>
          <a:bodyPr wrap="square" rtlCol="0">
            <a:spAutoFit/>
          </a:bodyPr>
          <a:lstStyle/>
          <a:p>
            <a:r>
              <a:rPr lang="hi-IN" dirty="0" smtClean="0"/>
              <a:t>यदि किसी ग्राहक के पास 1 लाख का डेबिट डेबिट है। और वह आज 2 लाख के लिए ट्रेड करता है। कितना अपफ्रंट मार्जिन एकत्र करना आवश्यक है। रुपये। 1.4 लाख या रु। 40,000 / -।</a:t>
            </a:r>
            <a:endParaRPr lang="en-IN" dirty="0"/>
          </a:p>
        </p:txBody>
      </p:sp>
      <p:sp>
        <p:nvSpPr>
          <p:cNvPr id="4" name="TextBox 3"/>
          <p:cNvSpPr txBox="1"/>
          <p:nvPr/>
        </p:nvSpPr>
        <p:spPr>
          <a:xfrm>
            <a:off x="714348" y="3429000"/>
            <a:ext cx="7572428" cy="1200329"/>
          </a:xfrm>
          <a:prstGeom prst="rect">
            <a:avLst/>
          </a:prstGeom>
          <a:noFill/>
        </p:spPr>
        <p:txBody>
          <a:bodyPr wrap="square" rtlCol="0">
            <a:spAutoFit/>
          </a:bodyPr>
          <a:lstStyle/>
          <a:p>
            <a:r>
              <a:rPr lang="hi-IN" dirty="0" smtClean="0">
                <a:solidFill>
                  <a:srgbClr val="FF0000"/>
                </a:solidFill>
              </a:rPr>
              <a:t>जब तक कि खाता बही में डेबिट को मंजूरी नहीं दी जाती और अपफ्रंट मार्जिन एकत्र नहीं किया जाता है, तब तक ग्राहकों को कोई जोखिम नहीं दिया जा सकता है। इसलिए इस मामले में, रु। क्लाइंट से 1.40 लाख वसूले जाने चाहिए।</a:t>
            </a:r>
            <a:endParaRPr lang="en-IN"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857232"/>
            <a:ext cx="970137" cy="369332"/>
          </a:xfrm>
          <a:prstGeom prst="rect">
            <a:avLst/>
          </a:prstGeom>
          <a:noFill/>
        </p:spPr>
        <p:txBody>
          <a:bodyPr wrap="none" rtlCol="0">
            <a:spAutoFit/>
          </a:bodyPr>
          <a:lstStyle/>
          <a:p>
            <a:r>
              <a:rPr lang="hi-IN" dirty="0" smtClean="0"/>
              <a:t>प्रश्न 18</a:t>
            </a:r>
            <a:endParaRPr lang="en-IN" dirty="0"/>
          </a:p>
        </p:txBody>
      </p:sp>
      <p:sp>
        <p:nvSpPr>
          <p:cNvPr id="3" name="TextBox 2"/>
          <p:cNvSpPr txBox="1"/>
          <p:nvPr/>
        </p:nvSpPr>
        <p:spPr>
          <a:xfrm>
            <a:off x="785786" y="2000240"/>
            <a:ext cx="7742825" cy="1477328"/>
          </a:xfrm>
          <a:prstGeom prst="rect">
            <a:avLst/>
          </a:prstGeom>
          <a:noFill/>
        </p:spPr>
        <p:txBody>
          <a:bodyPr wrap="none" rtlCol="0">
            <a:spAutoFit/>
          </a:bodyPr>
          <a:lstStyle/>
          <a:p>
            <a:r>
              <a:rPr lang="hi-IN" dirty="0" smtClean="0"/>
              <a:t>31 पर किए गए व्यापार के लिए, क्या मार्जिन 1 पर एकत्र किया जा सकता है?</a:t>
            </a:r>
            <a:endParaRPr lang="en-US" dirty="0" smtClean="0"/>
          </a:p>
          <a:p>
            <a:endParaRPr lang="en-US" dirty="0"/>
          </a:p>
          <a:p>
            <a:endParaRPr lang="hi-IN" dirty="0" smtClean="0"/>
          </a:p>
          <a:p>
            <a:endParaRPr lang="hi-IN" dirty="0" smtClean="0"/>
          </a:p>
          <a:p>
            <a:r>
              <a:rPr lang="hi-IN" dirty="0" smtClean="0">
                <a:solidFill>
                  <a:srgbClr val="FF0000"/>
                </a:solidFill>
              </a:rPr>
              <a:t>नहीं, व्यापार के निष्पादन से पहले मार्जिन एकत्र किया जाना आवश्यक है।</a:t>
            </a:r>
            <a:endParaRPr lang="en-IN"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928670"/>
            <a:ext cx="970137" cy="369332"/>
          </a:xfrm>
          <a:prstGeom prst="rect">
            <a:avLst/>
          </a:prstGeom>
          <a:noFill/>
        </p:spPr>
        <p:txBody>
          <a:bodyPr wrap="none" rtlCol="0">
            <a:spAutoFit/>
          </a:bodyPr>
          <a:lstStyle/>
          <a:p>
            <a:r>
              <a:rPr lang="hi-IN" dirty="0" smtClean="0"/>
              <a:t>प्रश्न 19</a:t>
            </a:r>
            <a:endParaRPr lang="en-IN" dirty="0"/>
          </a:p>
        </p:txBody>
      </p:sp>
      <p:sp>
        <p:nvSpPr>
          <p:cNvPr id="3" name="TextBox 2"/>
          <p:cNvSpPr txBox="1"/>
          <p:nvPr/>
        </p:nvSpPr>
        <p:spPr>
          <a:xfrm>
            <a:off x="1071538" y="2071678"/>
            <a:ext cx="4682692" cy="1477328"/>
          </a:xfrm>
          <a:prstGeom prst="rect">
            <a:avLst/>
          </a:prstGeom>
          <a:noFill/>
        </p:spPr>
        <p:txBody>
          <a:bodyPr wrap="none" rtlCol="0">
            <a:spAutoFit/>
          </a:bodyPr>
          <a:lstStyle/>
          <a:p>
            <a:r>
              <a:rPr lang="hi-IN" dirty="0" smtClean="0"/>
              <a:t>क्या 1 सितंबर से इंट्राडे ट्रेडिंग की अनुमति है।?</a:t>
            </a:r>
            <a:endParaRPr lang="en-US" dirty="0" smtClean="0"/>
          </a:p>
          <a:p>
            <a:endParaRPr lang="en-US" dirty="0"/>
          </a:p>
          <a:p>
            <a:endParaRPr lang="hi-IN" dirty="0" smtClean="0"/>
          </a:p>
          <a:p>
            <a:endParaRPr lang="hi-IN" dirty="0" smtClean="0"/>
          </a:p>
          <a:p>
            <a:r>
              <a:rPr lang="hi-IN" dirty="0" smtClean="0">
                <a:solidFill>
                  <a:srgbClr val="FF0000"/>
                </a:solidFill>
              </a:rPr>
              <a:t>हाँ। अपफ्रंट मार्जिन पहले चरण पर लागू होगा।</a:t>
            </a:r>
            <a:endParaRPr lang="en-IN"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1000108"/>
            <a:ext cx="970137" cy="369332"/>
          </a:xfrm>
          <a:prstGeom prst="rect">
            <a:avLst/>
          </a:prstGeom>
          <a:noFill/>
        </p:spPr>
        <p:txBody>
          <a:bodyPr wrap="none" rtlCol="0">
            <a:spAutoFit/>
          </a:bodyPr>
          <a:lstStyle/>
          <a:p>
            <a:r>
              <a:rPr lang="hi-IN" dirty="0" smtClean="0"/>
              <a:t>प्रश्न 20</a:t>
            </a:r>
            <a:endParaRPr lang="en-IN" dirty="0"/>
          </a:p>
        </p:txBody>
      </p:sp>
      <p:sp>
        <p:nvSpPr>
          <p:cNvPr id="3" name="TextBox 2"/>
          <p:cNvSpPr txBox="1"/>
          <p:nvPr/>
        </p:nvSpPr>
        <p:spPr>
          <a:xfrm>
            <a:off x="857224" y="2000240"/>
            <a:ext cx="8001056" cy="1477328"/>
          </a:xfrm>
          <a:prstGeom prst="rect">
            <a:avLst/>
          </a:prstGeom>
          <a:noFill/>
        </p:spPr>
        <p:txBody>
          <a:bodyPr wrap="square" rtlCol="0">
            <a:spAutoFit/>
          </a:bodyPr>
          <a:lstStyle/>
          <a:p>
            <a:r>
              <a:rPr lang="hi-IN" dirty="0" smtClean="0"/>
              <a:t>यदि कोई ग्राहक रु। के शेयर खरीदता है। 01/09 पर 1 लाख रुपये का भुगतान करता है। 20,000 / - से पहले मार्जिन की ओर, 02/09 पर वह फिर से रु। के शेयर खरीदना चाहता है। रुपये के मार्जिन का भुगतान करके 1 लाख। 20,000 / -, क्या उसे 02/09 पर व्यापार करने की अनुमति दी जानी चाहिए? क्योंकि उनके बही खाते में डेबिट बैलेंस होगा।</a:t>
            </a:r>
            <a:endParaRPr lang="en-IN" dirty="0"/>
          </a:p>
        </p:txBody>
      </p:sp>
      <p:sp>
        <p:nvSpPr>
          <p:cNvPr id="4" name="TextBox 3"/>
          <p:cNvSpPr txBox="1"/>
          <p:nvPr/>
        </p:nvSpPr>
        <p:spPr>
          <a:xfrm>
            <a:off x="857224" y="4071942"/>
            <a:ext cx="7500990" cy="923330"/>
          </a:xfrm>
          <a:prstGeom prst="rect">
            <a:avLst/>
          </a:prstGeom>
          <a:noFill/>
        </p:spPr>
        <p:txBody>
          <a:bodyPr wrap="square" rtlCol="0">
            <a:spAutoFit/>
          </a:bodyPr>
          <a:lstStyle/>
          <a:p>
            <a:r>
              <a:rPr lang="hi-IN" dirty="0" smtClean="0">
                <a:solidFill>
                  <a:srgbClr val="FF0000"/>
                </a:solidFill>
              </a:rPr>
              <a:t>हाँ, इसकी अनुमति दी जा सकती है। </a:t>
            </a:r>
            <a:r>
              <a:rPr lang="en-IN" dirty="0" smtClean="0">
                <a:solidFill>
                  <a:srgbClr val="FF0000"/>
                </a:solidFill>
              </a:rPr>
              <a:t>T </a:t>
            </a:r>
            <a:r>
              <a:rPr lang="hi-IN" dirty="0" smtClean="0">
                <a:solidFill>
                  <a:srgbClr val="FF0000"/>
                </a:solidFill>
              </a:rPr>
              <a:t>दिन बिलिंग के मामले में, मार्जिन संग्रह पर पहुंचने के दौरान, एक्सचेंज खुली स्थिति (डेबिट या क्रेडिट) को बाहर कर देते हैं।</a:t>
            </a:r>
            <a:endParaRPr lang="en-IN"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1000108"/>
            <a:ext cx="970137" cy="369332"/>
          </a:xfrm>
          <a:prstGeom prst="rect">
            <a:avLst/>
          </a:prstGeom>
          <a:noFill/>
        </p:spPr>
        <p:txBody>
          <a:bodyPr wrap="none" rtlCol="0">
            <a:spAutoFit/>
          </a:bodyPr>
          <a:lstStyle/>
          <a:p>
            <a:r>
              <a:rPr lang="hi-IN" dirty="0" smtClean="0"/>
              <a:t>प्रश्न 21</a:t>
            </a:r>
            <a:endParaRPr lang="en-IN" dirty="0"/>
          </a:p>
        </p:txBody>
      </p:sp>
      <p:sp>
        <p:nvSpPr>
          <p:cNvPr id="3" name="TextBox 2"/>
          <p:cNvSpPr txBox="1"/>
          <p:nvPr/>
        </p:nvSpPr>
        <p:spPr>
          <a:xfrm>
            <a:off x="785786" y="2000240"/>
            <a:ext cx="6858048" cy="923330"/>
          </a:xfrm>
          <a:prstGeom prst="rect">
            <a:avLst/>
          </a:prstGeom>
          <a:noFill/>
        </p:spPr>
        <p:txBody>
          <a:bodyPr wrap="square" rtlCol="0">
            <a:spAutoFit/>
          </a:bodyPr>
          <a:lstStyle/>
          <a:p>
            <a:r>
              <a:rPr lang="hi-IN" dirty="0" smtClean="0"/>
              <a:t>क्या कोई ब्रोकर किसी ग्राहक को स्थिति खरीदने और आज चेक जमा करने और अगले दिन जमा करने की अनुमति दे सकता है, इसे उल्लंघन माना जाएगा?</a:t>
            </a:r>
            <a:endParaRPr lang="en-IN" dirty="0"/>
          </a:p>
        </p:txBody>
      </p:sp>
      <p:sp>
        <p:nvSpPr>
          <p:cNvPr id="4" name="TextBox 3"/>
          <p:cNvSpPr txBox="1"/>
          <p:nvPr/>
        </p:nvSpPr>
        <p:spPr>
          <a:xfrm>
            <a:off x="785786" y="3857628"/>
            <a:ext cx="7429552" cy="923330"/>
          </a:xfrm>
          <a:prstGeom prst="rect">
            <a:avLst/>
          </a:prstGeom>
          <a:noFill/>
        </p:spPr>
        <p:txBody>
          <a:bodyPr wrap="square" rtlCol="0">
            <a:spAutoFit/>
          </a:bodyPr>
          <a:lstStyle/>
          <a:p>
            <a:pPr algn="just"/>
            <a:r>
              <a:rPr lang="hi-IN" i="1" dirty="0" smtClean="0">
                <a:solidFill>
                  <a:srgbClr val="FF0000"/>
                </a:solidFill>
              </a:rPr>
              <a:t>सदस्यों की टी / दिन से पहले या टी + 1 दिन (बैंक की छुट्टी को छोड़कर, यदि कोई हो) के द्वारा जमा की गई / प्राप्त की गई चेक को मार्जिन के लिए माना जा सकता है, बशर्ते कि टी + 5 के भीतर काम किया हो। दिन।</a:t>
            </a:r>
            <a:endParaRPr lang="en-IN" i="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857232"/>
            <a:ext cx="970137" cy="369332"/>
          </a:xfrm>
          <a:prstGeom prst="rect">
            <a:avLst/>
          </a:prstGeom>
          <a:noFill/>
        </p:spPr>
        <p:txBody>
          <a:bodyPr wrap="none" rtlCol="0">
            <a:spAutoFit/>
          </a:bodyPr>
          <a:lstStyle/>
          <a:p>
            <a:r>
              <a:rPr lang="hi-IN" dirty="0" smtClean="0"/>
              <a:t>प्रश्न 22</a:t>
            </a:r>
            <a:endParaRPr lang="en-IN" dirty="0"/>
          </a:p>
        </p:txBody>
      </p:sp>
      <p:sp>
        <p:nvSpPr>
          <p:cNvPr id="3" name="TextBox 2"/>
          <p:cNvSpPr txBox="1"/>
          <p:nvPr/>
        </p:nvSpPr>
        <p:spPr>
          <a:xfrm>
            <a:off x="642910" y="2071678"/>
            <a:ext cx="7858179" cy="2585323"/>
          </a:xfrm>
          <a:prstGeom prst="rect">
            <a:avLst/>
          </a:prstGeom>
          <a:noFill/>
        </p:spPr>
        <p:txBody>
          <a:bodyPr wrap="square" rtlCol="0">
            <a:spAutoFit/>
          </a:bodyPr>
          <a:lstStyle/>
          <a:p>
            <a:r>
              <a:rPr lang="hi-IN" dirty="0" smtClean="0"/>
              <a:t>क्या ब्रोकर प्रत्येक ग्राहक के लिए एक अलग ईपीआई खाता बही / ए / सी बना सकता है और टी के दिन ईपीआई क्रेडिट दे सकता है और निपटान दिवस पर उसी को उलट सकता है?</a:t>
            </a:r>
            <a:endParaRPr lang="en-US" dirty="0" smtClean="0"/>
          </a:p>
          <a:p>
            <a:endParaRPr lang="en-US" dirty="0"/>
          </a:p>
          <a:p>
            <a:endParaRPr lang="hi-IN" dirty="0" smtClean="0"/>
          </a:p>
          <a:p>
            <a:endParaRPr lang="hi-IN" dirty="0" smtClean="0"/>
          </a:p>
          <a:p>
            <a:r>
              <a:rPr lang="hi-IN" dirty="0" smtClean="0">
                <a:solidFill>
                  <a:srgbClr val="FF0000"/>
                </a:solidFill>
              </a:rPr>
              <a:t>हां, ब्रोकर प्रत्येक ग्राहक के लिए एक अलग ईपीआई बहीखाता बना सकता है और टी के दिन ईपीआई क्रेडिट दे सकता है और निपटान के दिन उसी को उलट सकता है।</a:t>
            </a:r>
            <a:endParaRPr lang="en-IN"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1071546"/>
            <a:ext cx="938077" cy="369332"/>
          </a:xfrm>
          <a:prstGeom prst="rect">
            <a:avLst/>
          </a:prstGeom>
          <a:noFill/>
        </p:spPr>
        <p:txBody>
          <a:bodyPr wrap="none" rtlCol="0">
            <a:spAutoFit/>
          </a:bodyPr>
          <a:lstStyle/>
          <a:p>
            <a:r>
              <a:rPr lang="hi-IN" dirty="0" smtClean="0"/>
              <a:t>प्रश्न </a:t>
            </a:r>
            <a:r>
              <a:rPr lang="en-US" dirty="0" smtClean="0"/>
              <a:t>23</a:t>
            </a:r>
            <a:endParaRPr lang="en-IN" dirty="0"/>
          </a:p>
        </p:txBody>
      </p:sp>
      <p:sp>
        <p:nvSpPr>
          <p:cNvPr id="3" name="TextBox 2"/>
          <p:cNvSpPr txBox="1"/>
          <p:nvPr/>
        </p:nvSpPr>
        <p:spPr>
          <a:xfrm>
            <a:off x="785786" y="2285992"/>
            <a:ext cx="7358114" cy="1477328"/>
          </a:xfrm>
          <a:prstGeom prst="rect">
            <a:avLst/>
          </a:prstGeom>
          <a:noFill/>
        </p:spPr>
        <p:txBody>
          <a:bodyPr wrap="square" rtlCol="0">
            <a:spAutoFit/>
          </a:bodyPr>
          <a:lstStyle/>
          <a:p>
            <a:r>
              <a:rPr lang="hi-IN" dirty="0" smtClean="0"/>
              <a:t>क्या लघु संग्रह का दंड उन ग्राहकों को दिया जा सकता है जो एमसीएक्स पर कारोबार कर रहे हैं क्योंकि इस संबंध में एमसीएक्स द्वारा कोई स्पष्टीकरण नहीं दिया गया है।</a:t>
            </a:r>
          </a:p>
          <a:p>
            <a:endParaRPr lang="hi-IN" dirty="0" smtClean="0"/>
          </a:p>
          <a:p>
            <a:r>
              <a:rPr lang="hi-IN" dirty="0" smtClean="0">
                <a:solidFill>
                  <a:srgbClr val="FF0000"/>
                </a:solidFill>
              </a:rPr>
              <a:t>एनएसई और बीएसई में लागू समान प्रिंसिपल यहां भी लागू होते हैं।</a:t>
            </a:r>
            <a:endParaRPr lang="en-IN"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1071546"/>
            <a:ext cx="970137" cy="369332"/>
          </a:xfrm>
          <a:prstGeom prst="rect">
            <a:avLst/>
          </a:prstGeom>
          <a:noFill/>
        </p:spPr>
        <p:txBody>
          <a:bodyPr wrap="none" rtlCol="0">
            <a:spAutoFit/>
          </a:bodyPr>
          <a:lstStyle/>
          <a:p>
            <a:r>
              <a:rPr lang="hi-IN" dirty="0" smtClean="0"/>
              <a:t>प्रश्न 24</a:t>
            </a:r>
            <a:endParaRPr lang="en-IN" dirty="0"/>
          </a:p>
        </p:txBody>
      </p:sp>
      <p:sp>
        <p:nvSpPr>
          <p:cNvPr id="3" name="TextBox 2"/>
          <p:cNvSpPr txBox="1"/>
          <p:nvPr/>
        </p:nvSpPr>
        <p:spPr>
          <a:xfrm>
            <a:off x="785786" y="2214554"/>
            <a:ext cx="7715304" cy="1754326"/>
          </a:xfrm>
          <a:prstGeom prst="rect">
            <a:avLst/>
          </a:prstGeom>
          <a:noFill/>
        </p:spPr>
        <p:txBody>
          <a:bodyPr wrap="square" rtlCol="0">
            <a:spAutoFit/>
          </a:bodyPr>
          <a:lstStyle/>
          <a:p>
            <a:pPr lvl="0" algn="just"/>
            <a:r>
              <a:rPr lang="hi-IN" dirty="0" smtClean="0"/>
              <a:t>मार्जिन प्रतिज्ञा के निष्पादन के लिए परिशिष्ट, स्टैंप पेपर पर लिया जाना चाहिए?</a:t>
            </a:r>
          </a:p>
          <a:p>
            <a:pPr lvl="0" algn="just"/>
            <a:endParaRPr lang="hi-IN" dirty="0" smtClean="0"/>
          </a:p>
          <a:p>
            <a:pPr lvl="0" algn="just"/>
            <a:endParaRPr lang="hi-IN" dirty="0" smtClean="0"/>
          </a:p>
          <a:p>
            <a:pPr lvl="0" algn="just"/>
            <a:r>
              <a:rPr lang="hi-IN" dirty="0" smtClean="0"/>
              <a:t>  </a:t>
            </a:r>
            <a:r>
              <a:rPr lang="hi-IN" dirty="0" smtClean="0">
                <a:solidFill>
                  <a:srgbClr val="FF0000"/>
                </a:solidFill>
              </a:rPr>
              <a:t>स्टैंप पेपर पर मार्जिन प्रतिज्ञा के निष्पादन के लिए परिशिष्ट की आवश्यकता नहीं है।</a:t>
            </a:r>
            <a:endParaRPr lang="en-IN" dirty="0" smtClean="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662" y="1071546"/>
            <a:ext cx="970137" cy="369332"/>
          </a:xfrm>
          <a:prstGeom prst="rect">
            <a:avLst/>
          </a:prstGeom>
          <a:noFill/>
        </p:spPr>
        <p:txBody>
          <a:bodyPr wrap="none" rtlCol="0">
            <a:spAutoFit/>
          </a:bodyPr>
          <a:lstStyle/>
          <a:p>
            <a:r>
              <a:rPr lang="hi-IN" dirty="0" smtClean="0"/>
              <a:t>प्रश्न 25</a:t>
            </a:r>
            <a:endParaRPr lang="en-IN" dirty="0"/>
          </a:p>
        </p:txBody>
      </p:sp>
      <p:sp>
        <p:nvSpPr>
          <p:cNvPr id="3" name="TextBox 2"/>
          <p:cNvSpPr txBox="1"/>
          <p:nvPr/>
        </p:nvSpPr>
        <p:spPr>
          <a:xfrm>
            <a:off x="785786" y="2071678"/>
            <a:ext cx="7858180" cy="646331"/>
          </a:xfrm>
          <a:prstGeom prst="rect">
            <a:avLst/>
          </a:prstGeom>
          <a:noFill/>
        </p:spPr>
        <p:txBody>
          <a:bodyPr wrap="square" rtlCol="0">
            <a:spAutoFit/>
          </a:bodyPr>
          <a:lstStyle/>
          <a:p>
            <a:pPr lvl="0" algn="just"/>
            <a:r>
              <a:rPr lang="hi-IN" dirty="0" smtClean="0"/>
              <a:t>क्या, केवल प्रोपर ट्रेडिंग करने वाले ब्रोकर टीएम / सीएम पीए खाते में निदेशकों के शेयरों को गिरवी रख सकते हैं?</a:t>
            </a:r>
            <a:endParaRPr lang="en-US" dirty="0" smtClean="0"/>
          </a:p>
        </p:txBody>
      </p:sp>
      <p:sp>
        <p:nvSpPr>
          <p:cNvPr id="4" name="TextBox 3"/>
          <p:cNvSpPr txBox="1"/>
          <p:nvPr/>
        </p:nvSpPr>
        <p:spPr>
          <a:xfrm>
            <a:off x="928662" y="3429000"/>
            <a:ext cx="372218" cy="369332"/>
          </a:xfrm>
          <a:prstGeom prst="rect">
            <a:avLst/>
          </a:prstGeom>
          <a:noFill/>
        </p:spPr>
        <p:txBody>
          <a:bodyPr wrap="none" rtlCol="0">
            <a:spAutoFit/>
          </a:bodyPr>
          <a:lstStyle/>
          <a:p>
            <a:pPr algn="just"/>
            <a:r>
              <a:rPr lang="hi-IN" i="1" dirty="0" smtClean="0">
                <a:solidFill>
                  <a:srgbClr val="FF0000"/>
                </a:solidFill>
              </a:rPr>
              <a:t>हाँ</a:t>
            </a:r>
            <a:endParaRPr lang="en-IN" i="1" dirty="0">
              <a:solidFill>
                <a:srgbClr val="FF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2088</Words>
  <Application>Microsoft Office PowerPoint</Application>
  <PresentationFormat>On-screen Show (4:3)</PresentationFormat>
  <Paragraphs>133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anupam_kml</dc:creator>
  <cp:lastModifiedBy>anupam_kml</cp:lastModifiedBy>
  <cp:revision>41</cp:revision>
  <dcterms:created xsi:type="dcterms:W3CDTF">2020-09-03T06:10:51Z</dcterms:created>
  <dcterms:modified xsi:type="dcterms:W3CDTF">2020-09-03T11:07:44Z</dcterms:modified>
</cp:coreProperties>
</file>